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9" r:id="rId1"/>
  </p:sldMasterIdLst>
  <p:notesMasterIdLst>
    <p:notesMasterId r:id="rId31"/>
  </p:notesMasterIdLst>
  <p:sldIdLst>
    <p:sldId id="306" r:id="rId2"/>
    <p:sldId id="259" r:id="rId3"/>
    <p:sldId id="257" r:id="rId4"/>
    <p:sldId id="263" r:id="rId5"/>
    <p:sldId id="270" r:id="rId6"/>
    <p:sldId id="273" r:id="rId7"/>
    <p:sldId id="300" r:id="rId8"/>
    <p:sldId id="293" r:id="rId9"/>
    <p:sldId id="294" r:id="rId10"/>
    <p:sldId id="274" r:id="rId11"/>
    <p:sldId id="296" r:id="rId12"/>
    <p:sldId id="297" r:id="rId13"/>
    <p:sldId id="283" r:id="rId14"/>
    <p:sldId id="282" r:id="rId15"/>
    <p:sldId id="303" r:id="rId16"/>
    <p:sldId id="304" r:id="rId17"/>
    <p:sldId id="301" r:id="rId18"/>
    <p:sldId id="302" r:id="rId19"/>
    <p:sldId id="278" r:id="rId20"/>
    <p:sldId id="295" r:id="rId21"/>
    <p:sldId id="305" r:id="rId22"/>
    <p:sldId id="308" r:id="rId23"/>
    <p:sldId id="309" r:id="rId24"/>
    <p:sldId id="307" r:id="rId25"/>
    <p:sldId id="268" r:id="rId26"/>
    <p:sldId id="266" r:id="rId27"/>
    <p:sldId id="275" r:id="rId28"/>
    <p:sldId id="277" r:id="rId29"/>
    <p:sldId id="265" r:id="rId3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D119FC8-CCF6-6F7A-481C-3BAE8E5D96C7}" v="3375" dt="2022-04-27T08:45:56.055"/>
    <p1510:client id="{790B7C08-E0F5-24C1-38F8-4015384BB277}" v="4437" dt="2022-04-26T14:17:20.465"/>
    <p1510:client id="{A20861B9-2C8A-A798-DB3D-0626FCDC0472}" v="1707" dt="2022-04-26T06:02:25.163"/>
    <p1510:client id="{AD1B4646-16FF-AC9B-6C46-9D33E2DE2733}" v="2071" dt="2022-04-26T21:36:37.833"/>
    <p1510:client id="{C38606E5-3FAA-4804-AD97-0149E3BF43F5}" v="629" dt="2022-04-25T18:15:13.53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179089C-E92C-4C4E-8F71-6550367D1A71}" type="datetimeFigureOut">
              <a:t>8/17/2023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EEB59D3-EA11-46C2-8F3D-4B0C9F0E6C4E}" type="slidenum">
              <a:t>‹#›</a:t>
            </a:fld>
            <a:endParaRPr lang="en-US"/>
          </a:p>
        </p:txBody>
      </p:sp>
    </p:spTree>
    <p:extLst>
      <p:ext uri="{BB962C8B-B14F-4D97-AF65-F5344CB8AC3E}">
        <p14:creationId xmlns:p14="http://schemas.microsoft.com/office/powerpoint/2010/main" val="4364174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Rarita</a:t>
            </a:r>
            <a:r>
              <a:rPr lang="en-US" dirty="0"/>
              <a:t>-Schwinger-Weyl</a:t>
            </a:r>
          </a:p>
        </p:txBody>
      </p:sp>
      <p:sp>
        <p:nvSpPr>
          <p:cNvPr id="4" name="Slide Number Placeholder 3"/>
          <p:cNvSpPr>
            <a:spLocks noGrp="1"/>
          </p:cNvSpPr>
          <p:nvPr>
            <p:ph type="sldNum" sz="quarter" idx="5"/>
          </p:nvPr>
        </p:nvSpPr>
        <p:spPr/>
        <p:txBody>
          <a:bodyPr/>
          <a:lstStyle/>
          <a:p>
            <a:fld id="{BEEB59D3-EA11-46C2-8F3D-4B0C9F0E6C4E}" type="slidenum">
              <a:t>8</a:t>
            </a:fld>
            <a:endParaRPr lang="en-US"/>
          </a:p>
        </p:txBody>
      </p:sp>
    </p:spTree>
    <p:extLst>
      <p:ext uri="{BB962C8B-B14F-4D97-AF65-F5344CB8AC3E}">
        <p14:creationId xmlns:p14="http://schemas.microsoft.com/office/powerpoint/2010/main" val="39379003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C764DE79-268F-4C1A-8933-263129D2AF90}" type="datetimeFigureOut">
              <a:rPr lang="en-US" dirty="0"/>
              <a:t>8/17/2023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7710205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8/17/2023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41424829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8/17/2023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417056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8/17/2023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5127881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8/17/2023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5417295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764DE79-268F-4C1A-8933-263129D2AF90}" type="datetimeFigureOut">
              <a:rPr lang="en-US" dirty="0"/>
              <a:t>8/17/2023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3384999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764DE79-268F-4C1A-8933-263129D2AF90}" type="datetimeFigureOut">
              <a:rPr lang="en-US" dirty="0"/>
              <a:t>8/17/2023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2420371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764DE79-268F-4C1A-8933-263129D2AF90}" type="datetimeFigureOut">
              <a:rPr lang="en-US" dirty="0"/>
              <a:t>8/17/2023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6314430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8/17/2023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269502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8/17/2023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4940029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8/17/2023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4699411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8/17/2023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a:p>
        </p:txBody>
      </p:sp>
    </p:spTree>
    <p:extLst>
      <p:ext uri="{BB962C8B-B14F-4D97-AF65-F5344CB8AC3E}">
        <p14:creationId xmlns:p14="http://schemas.microsoft.com/office/powerpoint/2010/main" val="2952848029"/>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hyperlink" Target="https://www.sciencedirect.com/science/article/pii/S001046551400157X?via%3Dihub" TargetMode="External"/><Relationship Id="rId3" Type="http://schemas.openxmlformats.org/officeDocument/2006/relationships/image" Target="../media/image15.png"/><Relationship Id="rId7" Type="http://schemas.openxmlformats.org/officeDocument/2006/relationships/hyperlink" Target="https://journals.aps.org/prb/abstract/10.1103/PhysRevB.41.7892" TargetMode="External"/><Relationship Id="rId2" Type="http://schemas.openxmlformats.org/officeDocument/2006/relationships/image" Target="../media/image14.png"/><Relationship Id="rId1" Type="http://schemas.openxmlformats.org/officeDocument/2006/relationships/slideLayout" Target="../slideLayouts/slideLayout6.xml"/><Relationship Id="rId6" Type="http://schemas.openxmlformats.org/officeDocument/2006/relationships/hyperlink" Target="https://journals.aps.org/prl/abstract/10.1103/PhysRevLett.78.1396" TargetMode="External"/><Relationship Id="rId5" Type="http://schemas.openxmlformats.org/officeDocument/2006/relationships/hyperlink" Target="https://iopscience.iop.org/article/10.1088/0953-8984/21/39/395502/pdf" TargetMode="External"/><Relationship Id="rId4" Type="http://schemas.openxmlformats.org/officeDocument/2006/relationships/image" Target="../media/image16.png"/><Relationship Id="rId9" Type="http://schemas.openxmlformats.org/officeDocument/2006/relationships/hyperlink" Target="https://www.sciencedirect.com/science/article/pii/S0010465517303442"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xml"/><Relationship Id="rId5" Type="http://schemas.openxmlformats.org/officeDocument/2006/relationships/image" Target="../media/image30.png"/><Relationship Id="rId4" Type="http://schemas.openxmlformats.org/officeDocument/2006/relationships/image" Target="../media/image29.png"/></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1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hyperlink" Target="https://journals.aps.org/prb/abstract/10.1103/PhysRevB.85.085201" TargetMode="External"/><Relationship Id="rId1" Type="http://schemas.openxmlformats.org/officeDocument/2006/relationships/slideLayout" Target="../slideLayouts/slideLayout1.xml"/><Relationship Id="rId4" Type="http://schemas.openxmlformats.org/officeDocument/2006/relationships/image" Target="../media/image40.png"/></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iopscience.iop.org/article/10.1088/1361-648X/ac0fa0" TargetMode="External"/><Relationship Id="rId2" Type="http://schemas.openxmlformats.org/officeDocument/2006/relationships/hyperlink" Target="https://www.sciencedirect.com/science/article/pii/S1386947702003715" TargetMode="External"/><Relationship Id="rId1" Type="http://schemas.openxmlformats.org/officeDocument/2006/relationships/slideLayout" Target="../slideLayouts/slideLayout1.xml"/><Relationship Id="rId4" Type="http://schemas.openxmlformats.org/officeDocument/2006/relationships/hyperlink" Target="https://www.annualreviews.org/doi/10.1146/annurev-conmatphys-031113-133841" TargetMode="External"/></Relationships>
</file>

<file path=ppt/slides/_rels/slide2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gif"/><Relationship Id="rId1" Type="http://schemas.openxmlformats.org/officeDocument/2006/relationships/slideLayout" Target="../slideLayouts/slideLayout2.xml"/><Relationship Id="rId5" Type="http://schemas.openxmlformats.org/officeDocument/2006/relationships/hyperlink" Target="https://www.physics.princeton.edu/zahidhasangroup/index_TPT.html" TargetMode="Externa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www.nature.com/articles/ncomms8373" TargetMode="External"/><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hyperlink" Target="https://link.aps.org/doi/10.1103/PhysRevLett.119.206402" TargetMode="External"/><Relationship Id="rId5" Type="http://schemas.openxmlformats.org/officeDocument/2006/relationships/hyperlink" Target="https://www.science.org/doi/epdf/10.1126/science.aaf5037" TargetMode="Externa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Logo&#10;&#10;Description automatically generated">
            <a:extLst>
              <a:ext uri="{FF2B5EF4-FFF2-40B4-BE49-F238E27FC236}">
                <a16:creationId xmlns:a16="http://schemas.microsoft.com/office/drawing/2014/main" id="{FD1AAB52-22A9-8278-CBEE-95D8B3DB905F}"/>
              </a:ext>
            </a:extLst>
          </p:cNvPr>
          <p:cNvPicPr>
            <a:picLocks noChangeAspect="1"/>
          </p:cNvPicPr>
          <p:nvPr/>
        </p:nvPicPr>
        <p:blipFill>
          <a:blip r:embed="rId2"/>
          <a:stretch>
            <a:fillRect/>
          </a:stretch>
        </p:blipFill>
        <p:spPr>
          <a:xfrm>
            <a:off x="4450080" y="116840"/>
            <a:ext cx="2743200" cy="2743200"/>
          </a:xfrm>
          <a:prstGeom prst="rect">
            <a:avLst/>
          </a:prstGeom>
        </p:spPr>
      </p:pic>
      <p:sp>
        <p:nvSpPr>
          <p:cNvPr id="5" name="TextBox 4">
            <a:extLst>
              <a:ext uri="{FF2B5EF4-FFF2-40B4-BE49-F238E27FC236}">
                <a16:creationId xmlns:a16="http://schemas.microsoft.com/office/drawing/2014/main" id="{20424734-5ADE-CB2D-C9B4-23EF2F322915}"/>
              </a:ext>
            </a:extLst>
          </p:cNvPr>
          <p:cNvSpPr txBox="1"/>
          <p:nvPr/>
        </p:nvSpPr>
        <p:spPr>
          <a:xfrm>
            <a:off x="4409440" y="3190240"/>
            <a:ext cx="337312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Bachelor's Thesis presentation</a:t>
            </a:r>
          </a:p>
        </p:txBody>
      </p:sp>
      <p:sp>
        <p:nvSpPr>
          <p:cNvPr id="6" name="TextBox 5">
            <a:extLst>
              <a:ext uri="{FF2B5EF4-FFF2-40B4-BE49-F238E27FC236}">
                <a16:creationId xmlns:a16="http://schemas.microsoft.com/office/drawing/2014/main" id="{9747D8A3-24EB-8FCC-F91D-D0479EDE6564}"/>
              </a:ext>
            </a:extLst>
          </p:cNvPr>
          <p:cNvSpPr txBox="1"/>
          <p:nvPr/>
        </p:nvSpPr>
        <p:spPr>
          <a:xfrm>
            <a:off x="4338955" y="3597275"/>
            <a:ext cx="3505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A study on Topological Fermions</a:t>
            </a:r>
          </a:p>
        </p:txBody>
      </p:sp>
      <p:sp>
        <p:nvSpPr>
          <p:cNvPr id="7" name="TextBox 6">
            <a:extLst>
              <a:ext uri="{FF2B5EF4-FFF2-40B4-BE49-F238E27FC236}">
                <a16:creationId xmlns:a16="http://schemas.microsoft.com/office/drawing/2014/main" id="{1C862DC0-77A6-E1D0-759B-F6FC07110D77}"/>
              </a:ext>
            </a:extLst>
          </p:cNvPr>
          <p:cNvSpPr txBox="1"/>
          <p:nvPr/>
        </p:nvSpPr>
        <p:spPr>
          <a:xfrm>
            <a:off x="8373110" y="5416550"/>
            <a:ext cx="352552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err="1"/>
              <a:t>Satabdee</a:t>
            </a:r>
            <a:r>
              <a:rPr lang="en-US" dirty="0"/>
              <a:t> </a:t>
            </a:r>
            <a:r>
              <a:rPr lang="en-US" dirty="0" err="1"/>
              <a:t>Subhadarshee</a:t>
            </a:r>
            <a:r>
              <a:rPr lang="en-US" dirty="0"/>
              <a:t> Sahoo</a:t>
            </a:r>
          </a:p>
        </p:txBody>
      </p:sp>
      <p:sp>
        <p:nvSpPr>
          <p:cNvPr id="8" name="TextBox 7">
            <a:extLst>
              <a:ext uri="{FF2B5EF4-FFF2-40B4-BE49-F238E27FC236}">
                <a16:creationId xmlns:a16="http://schemas.microsoft.com/office/drawing/2014/main" id="{BE956DCA-022F-490D-7604-D968F6ADDE3E}"/>
              </a:ext>
            </a:extLst>
          </p:cNvPr>
          <p:cNvSpPr txBox="1"/>
          <p:nvPr/>
        </p:nvSpPr>
        <p:spPr>
          <a:xfrm>
            <a:off x="9095105" y="5071745"/>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Presented by</a:t>
            </a:r>
          </a:p>
        </p:txBody>
      </p:sp>
      <p:sp>
        <p:nvSpPr>
          <p:cNvPr id="9" name="TextBox 8">
            <a:extLst>
              <a:ext uri="{FF2B5EF4-FFF2-40B4-BE49-F238E27FC236}">
                <a16:creationId xmlns:a16="http://schemas.microsoft.com/office/drawing/2014/main" id="{2280AA60-70B7-C66F-7260-FEC4F8EA5E92}"/>
              </a:ext>
            </a:extLst>
          </p:cNvPr>
          <p:cNvSpPr txBox="1"/>
          <p:nvPr/>
        </p:nvSpPr>
        <p:spPr>
          <a:xfrm>
            <a:off x="8597900" y="581406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Calibri"/>
              </a:rPr>
              <a:t>15571 UG Physics 4th year</a:t>
            </a:r>
          </a:p>
        </p:txBody>
      </p:sp>
    </p:spTree>
    <p:extLst>
      <p:ext uri="{BB962C8B-B14F-4D97-AF65-F5344CB8AC3E}">
        <p14:creationId xmlns:p14="http://schemas.microsoft.com/office/powerpoint/2010/main" val="11157488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EAF8A21-56FD-C933-FAD6-EFF93E6C0445}"/>
              </a:ext>
            </a:extLst>
          </p:cNvPr>
          <p:cNvSpPr>
            <a:spLocks noGrp="1"/>
          </p:cNvSpPr>
          <p:nvPr>
            <p:ph type="title"/>
          </p:nvPr>
        </p:nvSpPr>
        <p:spPr>
          <a:xfrm>
            <a:off x="838200" y="365125"/>
            <a:ext cx="10515600" cy="1159487"/>
          </a:xfrm>
        </p:spPr>
        <p:txBody>
          <a:bodyPr/>
          <a:lstStyle/>
          <a:p>
            <a:r>
              <a:rPr lang="en-US" b="1" u="sng" dirty="0">
                <a:solidFill>
                  <a:srgbClr val="0070C0"/>
                </a:solidFill>
                <a:latin typeface="Times New Roman"/>
                <a:ea typeface="Calibri Light"/>
                <a:cs typeface="Times New Roman"/>
              </a:rPr>
              <a:t>METHODOLOGY:</a:t>
            </a:r>
            <a:endParaRPr lang="en-US" b="1" u="sng" dirty="0">
              <a:solidFill>
                <a:srgbClr val="0070C0"/>
              </a:solidFill>
              <a:latin typeface="Times New Roman"/>
              <a:cs typeface="Times New Roman"/>
            </a:endParaRPr>
          </a:p>
        </p:txBody>
      </p:sp>
      <p:sp>
        <p:nvSpPr>
          <p:cNvPr id="7" name="Subtitle 6">
            <a:extLst>
              <a:ext uri="{FF2B5EF4-FFF2-40B4-BE49-F238E27FC236}">
                <a16:creationId xmlns:a16="http://schemas.microsoft.com/office/drawing/2014/main" id="{05F4466E-DD10-F1C7-3DF0-F1AFD3859693}"/>
              </a:ext>
            </a:extLst>
          </p:cNvPr>
          <p:cNvSpPr>
            <a:spLocks noGrp="1"/>
          </p:cNvSpPr>
          <p:nvPr>
            <p:ph type="subTitle" idx="4294967295"/>
          </p:nvPr>
        </p:nvSpPr>
        <p:spPr>
          <a:xfrm>
            <a:off x="930275" y="285750"/>
            <a:ext cx="11261725" cy="6440488"/>
          </a:xfrm>
        </p:spPr>
        <p:txBody>
          <a:bodyPr vert="horz" lIns="91440" tIns="45720" rIns="91440" bIns="45720" rtlCol="0" anchor="t">
            <a:normAutofit/>
          </a:bodyPr>
          <a:lstStyle/>
          <a:p>
            <a:pPr marL="342900" indent="-342900">
              <a:buChar char="•"/>
            </a:pPr>
            <a:endParaRPr lang="en-US">
              <a:latin typeface="Times New Roman"/>
              <a:cs typeface="Times New Roman"/>
            </a:endParaRPr>
          </a:p>
          <a:p>
            <a:pPr marL="342900" indent="-342900">
              <a:buChar char="•"/>
            </a:pPr>
            <a:endParaRPr lang="en-US">
              <a:latin typeface="Times New Roman"/>
              <a:cs typeface="Times New Roman"/>
            </a:endParaRPr>
          </a:p>
          <a:p>
            <a:endParaRPr lang="en-US">
              <a:latin typeface="Times New Roman"/>
              <a:cs typeface="Times New Roman"/>
            </a:endParaRPr>
          </a:p>
          <a:p>
            <a:pPr marL="342900" indent="-342900">
              <a:buChar char="•"/>
            </a:pPr>
            <a:endParaRPr lang="en-US">
              <a:latin typeface="Times New Roman"/>
              <a:cs typeface="Times New Roman"/>
            </a:endParaRPr>
          </a:p>
        </p:txBody>
      </p:sp>
      <p:pic>
        <p:nvPicPr>
          <p:cNvPr id="2" name="Picture 4" descr="Logo, company name&#10;&#10;Description automatically generated">
            <a:extLst>
              <a:ext uri="{FF2B5EF4-FFF2-40B4-BE49-F238E27FC236}">
                <a16:creationId xmlns:a16="http://schemas.microsoft.com/office/drawing/2014/main" id="{4655D046-3D83-3403-1839-5078C2F5037B}"/>
              </a:ext>
            </a:extLst>
          </p:cNvPr>
          <p:cNvPicPr>
            <a:picLocks noChangeAspect="1"/>
          </p:cNvPicPr>
          <p:nvPr/>
        </p:nvPicPr>
        <p:blipFill>
          <a:blip r:embed="rId2"/>
          <a:stretch>
            <a:fillRect/>
          </a:stretch>
        </p:blipFill>
        <p:spPr>
          <a:xfrm>
            <a:off x="933938" y="3025013"/>
            <a:ext cx="2743200" cy="1179204"/>
          </a:xfrm>
          <a:prstGeom prst="rect">
            <a:avLst/>
          </a:prstGeom>
        </p:spPr>
      </p:pic>
      <p:sp>
        <p:nvSpPr>
          <p:cNvPr id="8" name="TextBox 7">
            <a:extLst>
              <a:ext uri="{FF2B5EF4-FFF2-40B4-BE49-F238E27FC236}">
                <a16:creationId xmlns:a16="http://schemas.microsoft.com/office/drawing/2014/main" id="{F1B5699B-7E07-F7B2-486A-2BA26B7CEB37}"/>
              </a:ext>
            </a:extLst>
          </p:cNvPr>
          <p:cNvSpPr txBox="1"/>
          <p:nvPr/>
        </p:nvSpPr>
        <p:spPr>
          <a:xfrm>
            <a:off x="842352" y="1575044"/>
            <a:ext cx="10578122"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latin typeface="Times New Roman"/>
                <a:ea typeface="Calibri"/>
                <a:cs typeface="Times New Roman"/>
              </a:rPr>
              <a:t>DFT calculations are done using Quantum Espresso</a:t>
            </a:r>
            <a:r>
              <a:rPr lang="en-US" baseline="30000" dirty="0">
                <a:latin typeface="Times New Roman"/>
                <a:ea typeface="Calibri"/>
                <a:cs typeface="Times New Roman"/>
              </a:rPr>
              <a:t>1</a:t>
            </a:r>
            <a:r>
              <a:rPr lang="en-US" dirty="0">
                <a:latin typeface="Times New Roman"/>
                <a:ea typeface="Calibri"/>
                <a:cs typeface="Times New Roman"/>
              </a:rPr>
              <a:t>.</a:t>
            </a:r>
          </a:p>
          <a:p>
            <a:pPr marL="285750" indent="-285750">
              <a:buFont typeface="Arial"/>
              <a:buChar char="•"/>
            </a:pPr>
            <a:r>
              <a:rPr lang="en-US" dirty="0">
                <a:latin typeface="Times New Roman"/>
                <a:ea typeface="Calibri"/>
                <a:cs typeface="Times New Roman"/>
              </a:rPr>
              <a:t>GGA-PBE exchange-correlation functionals are used</a:t>
            </a:r>
            <a:r>
              <a:rPr lang="en-US" baseline="30000" dirty="0">
                <a:latin typeface="Times New Roman"/>
                <a:ea typeface="Calibri"/>
                <a:cs typeface="Times New Roman"/>
              </a:rPr>
              <a:t>2</a:t>
            </a:r>
            <a:r>
              <a:rPr lang="en-US" dirty="0">
                <a:latin typeface="Times New Roman"/>
                <a:ea typeface="Calibri"/>
                <a:cs typeface="Times New Roman"/>
              </a:rPr>
              <a:t>.</a:t>
            </a:r>
          </a:p>
          <a:p>
            <a:pPr marL="285750" indent="-285750">
              <a:buFont typeface="Arial"/>
              <a:buChar char="•"/>
            </a:pPr>
            <a:r>
              <a:rPr lang="en-US" dirty="0">
                <a:latin typeface="Times New Roman"/>
                <a:ea typeface="Calibri"/>
                <a:cs typeface="Times New Roman"/>
              </a:rPr>
              <a:t>Ultrasoft pseudopotentials are used</a:t>
            </a:r>
            <a:r>
              <a:rPr lang="en-US" baseline="30000" dirty="0">
                <a:latin typeface="Times New Roman"/>
                <a:ea typeface="Calibri"/>
                <a:cs typeface="Times New Roman"/>
              </a:rPr>
              <a:t>3</a:t>
            </a:r>
            <a:r>
              <a:rPr lang="en-US" dirty="0">
                <a:latin typeface="Times New Roman"/>
                <a:ea typeface="Calibri"/>
                <a:cs typeface="Times New Roman"/>
              </a:rPr>
              <a:t>.</a:t>
            </a:r>
          </a:p>
          <a:p>
            <a:pPr marL="285750" indent="-285750">
              <a:buFont typeface="Arial"/>
              <a:buChar char="•"/>
            </a:pPr>
            <a:r>
              <a:rPr lang="en-US" dirty="0">
                <a:latin typeface="Times New Roman"/>
                <a:ea typeface="Calibri"/>
                <a:cs typeface="Times New Roman"/>
              </a:rPr>
              <a:t>K-mesh 9X9X9</a:t>
            </a:r>
          </a:p>
          <a:p>
            <a:pPr marL="285750" indent="-285750">
              <a:buFont typeface="Arial"/>
              <a:buChar char="•"/>
            </a:pPr>
            <a:r>
              <a:rPr lang="en-US" dirty="0">
                <a:latin typeface="Times New Roman"/>
                <a:ea typeface="Calibri"/>
                <a:cs typeface="Times New Roman"/>
              </a:rPr>
              <a:t>Energy cutoff: 60 Rydberg</a:t>
            </a:r>
          </a:p>
          <a:p>
            <a:pPr marL="285750" indent="-285750">
              <a:buFont typeface="Arial"/>
              <a:buChar char="•"/>
            </a:pPr>
            <a:endParaRPr lang="en-US" dirty="0">
              <a:latin typeface="Times New Roman"/>
              <a:ea typeface="Calibri"/>
              <a:cs typeface="Times New Roman"/>
            </a:endParaRPr>
          </a:p>
        </p:txBody>
      </p:sp>
      <p:sp>
        <p:nvSpPr>
          <p:cNvPr id="9" name="TextBox 8">
            <a:extLst>
              <a:ext uri="{FF2B5EF4-FFF2-40B4-BE49-F238E27FC236}">
                <a16:creationId xmlns:a16="http://schemas.microsoft.com/office/drawing/2014/main" id="{1EAAA515-F7D2-622C-0DCE-C5B24559776E}"/>
              </a:ext>
            </a:extLst>
          </p:cNvPr>
          <p:cNvSpPr txBox="1"/>
          <p:nvPr/>
        </p:nvSpPr>
        <p:spPr>
          <a:xfrm>
            <a:off x="5750169" y="3513015"/>
            <a:ext cx="6299198"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err="1">
                <a:latin typeface="Times New Roman"/>
                <a:ea typeface="Calibri"/>
                <a:cs typeface="Times New Roman"/>
              </a:rPr>
              <a:t>Wannierization</a:t>
            </a:r>
            <a:r>
              <a:rPr lang="en-US" dirty="0">
                <a:latin typeface="Times New Roman"/>
                <a:ea typeface="Calibri"/>
                <a:cs typeface="Times New Roman"/>
              </a:rPr>
              <a:t> of the bands ,i.e., creating a tight binding </a:t>
            </a:r>
            <a:r>
              <a:rPr lang="en-US" dirty="0" err="1">
                <a:latin typeface="Times New Roman"/>
                <a:ea typeface="Calibri"/>
                <a:cs typeface="Times New Roman"/>
              </a:rPr>
              <a:t>hamiltonian</a:t>
            </a:r>
            <a:r>
              <a:rPr lang="en-US" dirty="0">
                <a:latin typeface="Times New Roman"/>
                <a:ea typeface="Calibri"/>
                <a:cs typeface="Times New Roman"/>
              </a:rPr>
              <a:t>, was done with Wannier90</a:t>
            </a:r>
            <a:r>
              <a:rPr lang="en-US" baseline="30000" dirty="0">
                <a:latin typeface="Times New Roman"/>
                <a:ea typeface="Calibri"/>
                <a:cs typeface="Times New Roman"/>
              </a:rPr>
              <a:t>4</a:t>
            </a:r>
          </a:p>
        </p:txBody>
      </p:sp>
      <p:pic>
        <p:nvPicPr>
          <p:cNvPr id="10" name="Picture 10">
            <a:extLst>
              <a:ext uri="{FF2B5EF4-FFF2-40B4-BE49-F238E27FC236}">
                <a16:creationId xmlns:a16="http://schemas.microsoft.com/office/drawing/2014/main" id="{40BEE748-6505-3228-D85D-D274E00A8CDA}"/>
              </a:ext>
            </a:extLst>
          </p:cNvPr>
          <p:cNvPicPr>
            <a:picLocks noChangeAspect="1"/>
          </p:cNvPicPr>
          <p:nvPr/>
        </p:nvPicPr>
        <p:blipFill>
          <a:blip r:embed="rId3"/>
          <a:stretch>
            <a:fillRect/>
          </a:stretch>
        </p:blipFill>
        <p:spPr>
          <a:xfrm>
            <a:off x="8165978" y="2454274"/>
            <a:ext cx="1086583" cy="1021374"/>
          </a:xfrm>
          <a:prstGeom prst="rect">
            <a:avLst/>
          </a:prstGeom>
        </p:spPr>
      </p:pic>
      <p:sp>
        <p:nvSpPr>
          <p:cNvPr id="11" name="TextBox 10">
            <a:extLst>
              <a:ext uri="{FF2B5EF4-FFF2-40B4-BE49-F238E27FC236}">
                <a16:creationId xmlns:a16="http://schemas.microsoft.com/office/drawing/2014/main" id="{FDE1D87C-52CA-B2DC-492A-5A782B61F3BB}"/>
              </a:ext>
            </a:extLst>
          </p:cNvPr>
          <p:cNvSpPr txBox="1"/>
          <p:nvPr/>
        </p:nvSpPr>
        <p:spPr>
          <a:xfrm>
            <a:off x="846015" y="4773246"/>
            <a:ext cx="941558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panose="020B0604020202020204" pitchFamily="34" charset="0"/>
              <a:buChar char="•"/>
            </a:pPr>
            <a:r>
              <a:rPr lang="en-US" dirty="0">
                <a:latin typeface="Times New Roman"/>
                <a:cs typeface="Times New Roman"/>
              </a:rPr>
              <a:t>Topological characterization , surface states and fermi arcs are calculated using WannierTools</a:t>
            </a:r>
            <a:r>
              <a:rPr lang="en-US" baseline="30000" dirty="0">
                <a:latin typeface="Times New Roman"/>
                <a:cs typeface="Times New Roman"/>
              </a:rPr>
              <a:t>5</a:t>
            </a:r>
          </a:p>
        </p:txBody>
      </p:sp>
      <p:pic>
        <p:nvPicPr>
          <p:cNvPr id="12" name="Picture 12" descr="A picture containing shape&#10;&#10;Description automatically generated">
            <a:extLst>
              <a:ext uri="{FF2B5EF4-FFF2-40B4-BE49-F238E27FC236}">
                <a16:creationId xmlns:a16="http://schemas.microsoft.com/office/drawing/2014/main" id="{A2F546AB-CE20-F752-E2DE-662D88AA1BB7}"/>
              </a:ext>
            </a:extLst>
          </p:cNvPr>
          <p:cNvPicPr>
            <a:picLocks noChangeAspect="1"/>
          </p:cNvPicPr>
          <p:nvPr/>
        </p:nvPicPr>
        <p:blipFill>
          <a:blip r:embed="rId4"/>
          <a:stretch>
            <a:fillRect/>
          </a:stretch>
        </p:blipFill>
        <p:spPr>
          <a:xfrm>
            <a:off x="10076120" y="4447128"/>
            <a:ext cx="1928038" cy="1375021"/>
          </a:xfrm>
          <a:prstGeom prst="rect">
            <a:avLst/>
          </a:prstGeom>
        </p:spPr>
      </p:pic>
      <p:sp>
        <p:nvSpPr>
          <p:cNvPr id="3" name="TextBox 2">
            <a:extLst>
              <a:ext uri="{FF2B5EF4-FFF2-40B4-BE49-F238E27FC236}">
                <a16:creationId xmlns:a16="http://schemas.microsoft.com/office/drawing/2014/main" id="{D0E4AFF0-B23C-3BFE-D8CA-53A5D75EFFA3}"/>
              </a:ext>
            </a:extLst>
          </p:cNvPr>
          <p:cNvSpPr txBox="1"/>
          <p:nvPr/>
        </p:nvSpPr>
        <p:spPr>
          <a:xfrm>
            <a:off x="670560" y="5862320"/>
            <a:ext cx="6106160" cy="149271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dirty="0">
                <a:cs typeface="Calibri"/>
              </a:rPr>
              <a:t>1 </a:t>
            </a:r>
            <a:r>
              <a:rPr lang="en-US" sz="1100" dirty="0">
                <a:ea typeface="+mn-lt"/>
                <a:cs typeface="+mn-lt"/>
                <a:hlinkClick r:id="rId5"/>
              </a:rPr>
              <a:t>Paolo Giannozzi et al. 2009 </a:t>
            </a:r>
            <a:endParaRPr lang="en-US" sz="1100">
              <a:ea typeface="+mn-lt"/>
              <a:cs typeface="+mn-lt"/>
            </a:endParaRPr>
          </a:p>
          <a:p>
            <a:r>
              <a:rPr lang="en-US" sz="1100" dirty="0">
                <a:cs typeface="Calibri"/>
              </a:rPr>
              <a:t>2 </a:t>
            </a:r>
            <a:r>
              <a:rPr lang="en-US" sz="1100" dirty="0">
                <a:cs typeface="Calibri"/>
                <a:hlinkClick r:id="rId6"/>
              </a:rPr>
              <a:t>John P. Perdew et al. Phys. Rev. Lett. 78, 1396  1997</a:t>
            </a:r>
            <a:endParaRPr lang="en-US" sz="1100">
              <a:cs typeface="Calibri" panose="020F0502020204030204"/>
            </a:endParaRPr>
          </a:p>
          <a:p>
            <a:r>
              <a:rPr lang="en-US" sz="1100" dirty="0"/>
              <a:t>3  </a:t>
            </a:r>
            <a:r>
              <a:rPr lang="en-US" sz="1100" dirty="0">
                <a:hlinkClick r:id="rId7"/>
              </a:rPr>
              <a:t>David Vanderbilt Phys. Rev. B 41, 7892(R) 1990</a:t>
            </a:r>
            <a:endParaRPr lang="en-US" sz="1100" dirty="0">
              <a:cs typeface="Calibri"/>
            </a:endParaRPr>
          </a:p>
          <a:p>
            <a:r>
              <a:rPr lang="en-US" sz="1100" dirty="0"/>
              <a:t>4 </a:t>
            </a:r>
            <a:r>
              <a:rPr lang="en-US" sz="1100" dirty="0">
                <a:hlinkClick r:id="rId8"/>
              </a:rPr>
              <a:t>AA Mostofi et al. Comput. Phys. Commun. 185, 2309 (2014) </a:t>
            </a:r>
            <a:endParaRPr lang="en-US" sz="1100" dirty="0">
              <a:cs typeface="Calibri"/>
            </a:endParaRPr>
          </a:p>
          <a:p>
            <a:r>
              <a:rPr lang="en-US" sz="1100" dirty="0"/>
              <a:t>5 </a:t>
            </a:r>
            <a:r>
              <a:rPr lang="en-US" sz="1100" dirty="0">
                <a:hlinkClick r:id="rId9"/>
              </a:rPr>
              <a:t>Quan Sheng Wu et al. 2018</a:t>
            </a:r>
            <a:br>
              <a:rPr lang="en-US" sz="1100" dirty="0"/>
            </a:br>
            <a:endParaRPr lang="en-US">
              <a:cs typeface="Calibri"/>
            </a:endParaRPr>
          </a:p>
          <a:p>
            <a:pPr marL="285750" indent="-285750">
              <a:buFont typeface="Arial,Sans-Serif" panose="020B0604020202020204" pitchFamily="34" charset="0"/>
              <a:buChar char="•"/>
            </a:pPr>
            <a:endParaRPr lang="en-US" dirty="0">
              <a:cs typeface="Calibri"/>
            </a:endParaRPr>
          </a:p>
        </p:txBody>
      </p:sp>
    </p:spTree>
    <p:extLst>
      <p:ext uri="{BB962C8B-B14F-4D97-AF65-F5344CB8AC3E}">
        <p14:creationId xmlns:p14="http://schemas.microsoft.com/office/powerpoint/2010/main" val="23109216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8DB7B2-E028-32D8-ABA1-C5B9BD4EF6A6}"/>
              </a:ext>
            </a:extLst>
          </p:cNvPr>
          <p:cNvSpPr>
            <a:spLocks noGrp="1"/>
          </p:cNvSpPr>
          <p:nvPr>
            <p:ph type="title"/>
          </p:nvPr>
        </p:nvSpPr>
        <p:spPr>
          <a:xfrm>
            <a:off x="838200" y="365125"/>
            <a:ext cx="7972646" cy="625588"/>
          </a:xfrm>
        </p:spPr>
        <p:txBody>
          <a:bodyPr>
            <a:normAutofit fontScale="90000"/>
          </a:bodyPr>
          <a:lstStyle/>
          <a:p>
            <a:r>
              <a:rPr lang="en-US" dirty="0">
                <a:latin typeface="Times New Roman"/>
                <a:ea typeface="Calibri Light"/>
                <a:cs typeface="Calibri Light"/>
              </a:rPr>
              <a:t>Band Structures without SOC:</a:t>
            </a:r>
            <a:endParaRPr lang="en-US" dirty="0">
              <a:latin typeface="Times New Roman"/>
            </a:endParaRPr>
          </a:p>
        </p:txBody>
      </p:sp>
      <p:pic>
        <p:nvPicPr>
          <p:cNvPr id="5" name="Picture 5" descr="Diagram&#10;&#10;Description automatically generated">
            <a:extLst>
              <a:ext uri="{FF2B5EF4-FFF2-40B4-BE49-F238E27FC236}">
                <a16:creationId xmlns:a16="http://schemas.microsoft.com/office/drawing/2014/main" id="{C5AF43F5-C0C7-8100-7EA0-DF0F41EAD3C3}"/>
              </a:ext>
            </a:extLst>
          </p:cNvPr>
          <p:cNvPicPr>
            <a:picLocks noChangeAspect="1"/>
          </p:cNvPicPr>
          <p:nvPr/>
        </p:nvPicPr>
        <p:blipFill>
          <a:blip r:embed="rId2"/>
          <a:stretch>
            <a:fillRect/>
          </a:stretch>
        </p:blipFill>
        <p:spPr>
          <a:xfrm>
            <a:off x="6018028" y="991848"/>
            <a:ext cx="5915247" cy="2827534"/>
          </a:xfrm>
          <a:prstGeom prst="rect">
            <a:avLst/>
          </a:prstGeom>
        </p:spPr>
      </p:pic>
      <p:pic>
        <p:nvPicPr>
          <p:cNvPr id="6" name="Picture 6" descr="Diagram&#10;&#10;Description automatically generated">
            <a:extLst>
              <a:ext uri="{FF2B5EF4-FFF2-40B4-BE49-F238E27FC236}">
                <a16:creationId xmlns:a16="http://schemas.microsoft.com/office/drawing/2014/main" id="{6BEC1523-2532-B302-57DB-964100B76AD6}"/>
              </a:ext>
            </a:extLst>
          </p:cNvPr>
          <p:cNvPicPr>
            <a:picLocks noChangeAspect="1"/>
          </p:cNvPicPr>
          <p:nvPr/>
        </p:nvPicPr>
        <p:blipFill>
          <a:blip r:embed="rId3"/>
          <a:stretch>
            <a:fillRect/>
          </a:stretch>
        </p:blipFill>
        <p:spPr>
          <a:xfrm>
            <a:off x="187842" y="997484"/>
            <a:ext cx="5959548" cy="2833985"/>
          </a:xfrm>
          <a:prstGeom prst="rect">
            <a:avLst/>
          </a:prstGeom>
        </p:spPr>
      </p:pic>
      <p:sp>
        <p:nvSpPr>
          <p:cNvPr id="7" name="TextBox 6">
            <a:extLst>
              <a:ext uri="{FF2B5EF4-FFF2-40B4-BE49-F238E27FC236}">
                <a16:creationId xmlns:a16="http://schemas.microsoft.com/office/drawing/2014/main" id="{14C45934-9627-6124-099C-D4D92A8896F3}"/>
              </a:ext>
            </a:extLst>
          </p:cNvPr>
          <p:cNvSpPr txBox="1"/>
          <p:nvPr/>
        </p:nvSpPr>
        <p:spPr>
          <a:xfrm>
            <a:off x="2845981" y="3820632"/>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err="1"/>
              <a:t>RhSi</a:t>
            </a:r>
            <a:endParaRPr lang="en-US" dirty="0" err="1">
              <a:ea typeface="Calibri"/>
              <a:cs typeface="Calibri"/>
            </a:endParaRPr>
          </a:p>
        </p:txBody>
      </p:sp>
      <p:sp>
        <p:nvSpPr>
          <p:cNvPr id="8" name="TextBox 7">
            <a:extLst>
              <a:ext uri="{FF2B5EF4-FFF2-40B4-BE49-F238E27FC236}">
                <a16:creationId xmlns:a16="http://schemas.microsoft.com/office/drawing/2014/main" id="{EC101C96-D5B0-217C-4FF9-212D030D846A}"/>
              </a:ext>
            </a:extLst>
          </p:cNvPr>
          <p:cNvSpPr txBox="1"/>
          <p:nvPr/>
        </p:nvSpPr>
        <p:spPr>
          <a:xfrm>
            <a:off x="8623004" y="378519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err="1"/>
              <a:t>CoSi</a:t>
            </a:r>
          </a:p>
        </p:txBody>
      </p:sp>
      <p:sp>
        <p:nvSpPr>
          <p:cNvPr id="15" name="Oval 14">
            <a:extLst>
              <a:ext uri="{FF2B5EF4-FFF2-40B4-BE49-F238E27FC236}">
                <a16:creationId xmlns:a16="http://schemas.microsoft.com/office/drawing/2014/main" id="{5D73651C-414D-52A1-09EB-845FEB1DF8BB}"/>
              </a:ext>
            </a:extLst>
          </p:cNvPr>
          <p:cNvSpPr/>
          <p:nvPr/>
        </p:nvSpPr>
        <p:spPr>
          <a:xfrm>
            <a:off x="8495191" y="2656144"/>
            <a:ext cx="478464" cy="41644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E1E3D658-4606-5761-4AA8-1913D2094DBA}"/>
              </a:ext>
            </a:extLst>
          </p:cNvPr>
          <p:cNvSpPr/>
          <p:nvPr/>
        </p:nvSpPr>
        <p:spPr>
          <a:xfrm>
            <a:off x="2221982" y="2408051"/>
            <a:ext cx="478464" cy="41644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4FB195FB-D598-95E4-43AB-DE2896504744}"/>
              </a:ext>
            </a:extLst>
          </p:cNvPr>
          <p:cNvSpPr/>
          <p:nvPr/>
        </p:nvSpPr>
        <p:spPr>
          <a:xfrm>
            <a:off x="7112958" y="2408051"/>
            <a:ext cx="478464" cy="416441"/>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4CC59553-F749-8DB6-66FD-7C7CD5367D8A}"/>
              </a:ext>
            </a:extLst>
          </p:cNvPr>
          <p:cNvSpPr/>
          <p:nvPr/>
        </p:nvSpPr>
        <p:spPr>
          <a:xfrm>
            <a:off x="3435865" y="2106795"/>
            <a:ext cx="478464" cy="416441"/>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513555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532168-8C6D-1661-B904-02BAB9D92F25}"/>
              </a:ext>
            </a:extLst>
          </p:cNvPr>
          <p:cNvSpPr>
            <a:spLocks noGrp="1"/>
          </p:cNvSpPr>
          <p:nvPr>
            <p:ph type="title"/>
          </p:nvPr>
        </p:nvSpPr>
        <p:spPr/>
        <p:txBody>
          <a:bodyPr>
            <a:normAutofit/>
          </a:bodyPr>
          <a:lstStyle/>
          <a:p>
            <a:r>
              <a:rPr lang="en-US" sz="3600" dirty="0">
                <a:latin typeface="Times New Roman"/>
                <a:ea typeface="Calibri Light"/>
                <a:cs typeface="Calibri Light"/>
              </a:rPr>
              <a:t>Band Structures with SOC</a:t>
            </a:r>
            <a:endParaRPr lang="en-US" sz="3600" dirty="0">
              <a:latin typeface="Times New Roman"/>
            </a:endParaRPr>
          </a:p>
        </p:txBody>
      </p:sp>
      <p:pic>
        <p:nvPicPr>
          <p:cNvPr id="4" name="Picture 4" descr="Diagram&#10;&#10;Description automatically generated">
            <a:extLst>
              <a:ext uri="{FF2B5EF4-FFF2-40B4-BE49-F238E27FC236}">
                <a16:creationId xmlns:a16="http://schemas.microsoft.com/office/drawing/2014/main" id="{A6EAFDE7-DC28-5FCA-3AA0-BB1808ACEAB2}"/>
              </a:ext>
            </a:extLst>
          </p:cNvPr>
          <p:cNvPicPr>
            <a:picLocks noChangeAspect="1"/>
          </p:cNvPicPr>
          <p:nvPr/>
        </p:nvPicPr>
        <p:blipFill>
          <a:blip r:embed="rId2"/>
          <a:stretch>
            <a:fillRect/>
          </a:stretch>
        </p:blipFill>
        <p:spPr>
          <a:xfrm>
            <a:off x="6310423" y="1335891"/>
            <a:ext cx="5932967" cy="2963475"/>
          </a:xfrm>
          <a:prstGeom prst="rect">
            <a:avLst/>
          </a:prstGeom>
        </p:spPr>
      </p:pic>
      <p:pic>
        <p:nvPicPr>
          <p:cNvPr id="5" name="Picture 5" descr="Diagram&#10;&#10;Description automatically generated">
            <a:extLst>
              <a:ext uri="{FF2B5EF4-FFF2-40B4-BE49-F238E27FC236}">
                <a16:creationId xmlns:a16="http://schemas.microsoft.com/office/drawing/2014/main" id="{B0CA50A4-E253-2469-CF56-C95346F6A7BA}"/>
              </a:ext>
            </a:extLst>
          </p:cNvPr>
          <p:cNvPicPr>
            <a:picLocks noChangeAspect="1"/>
          </p:cNvPicPr>
          <p:nvPr/>
        </p:nvPicPr>
        <p:blipFill>
          <a:blip r:embed="rId3"/>
          <a:stretch>
            <a:fillRect/>
          </a:stretch>
        </p:blipFill>
        <p:spPr>
          <a:xfrm>
            <a:off x="1772" y="1353686"/>
            <a:ext cx="6189920" cy="2919025"/>
          </a:xfrm>
          <a:prstGeom prst="rect">
            <a:avLst/>
          </a:prstGeom>
        </p:spPr>
      </p:pic>
      <p:sp>
        <p:nvSpPr>
          <p:cNvPr id="3" name="Oval 2">
            <a:extLst>
              <a:ext uri="{FF2B5EF4-FFF2-40B4-BE49-F238E27FC236}">
                <a16:creationId xmlns:a16="http://schemas.microsoft.com/office/drawing/2014/main" id="{57DA084E-7727-3E09-C79F-5A3AFE9AD14E}"/>
              </a:ext>
            </a:extLst>
          </p:cNvPr>
          <p:cNvSpPr/>
          <p:nvPr/>
        </p:nvSpPr>
        <p:spPr>
          <a:xfrm>
            <a:off x="2567539" y="3143470"/>
            <a:ext cx="478464" cy="41644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D1C5F571-A17B-00CD-EBDA-5EE181277F51}"/>
              </a:ext>
            </a:extLst>
          </p:cNvPr>
          <p:cNvSpPr/>
          <p:nvPr/>
        </p:nvSpPr>
        <p:spPr>
          <a:xfrm>
            <a:off x="8186847" y="2808544"/>
            <a:ext cx="478464" cy="41644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FE24D286-0CF9-170B-DA79-9CB4D9AFA36A}"/>
              </a:ext>
            </a:extLst>
          </p:cNvPr>
          <p:cNvSpPr/>
          <p:nvPr/>
        </p:nvSpPr>
        <p:spPr>
          <a:xfrm>
            <a:off x="9425539" y="2523236"/>
            <a:ext cx="478464" cy="416441"/>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DC36341A-BA5A-4886-5566-F9598FF23E4F}"/>
              </a:ext>
            </a:extLst>
          </p:cNvPr>
          <p:cNvSpPr/>
          <p:nvPr/>
        </p:nvSpPr>
        <p:spPr>
          <a:xfrm>
            <a:off x="1107334" y="2808543"/>
            <a:ext cx="478464" cy="416441"/>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ABEFFCA3-826D-184D-4989-BBBB1323093C}"/>
              </a:ext>
            </a:extLst>
          </p:cNvPr>
          <p:cNvSpPr txBox="1"/>
          <p:nvPr/>
        </p:nvSpPr>
        <p:spPr>
          <a:xfrm>
            <a:off x="8995144" y="4299097"/>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err="1"/>
              <a:t>RhSi</a:t>
            </a:r>
            <a:endParaRPr lang="en-US" dirty="0" err="1">
              <a:ea typeface="Calibri"/>
              <a:cs typeface="Calibri"/>
            </a:endParaRPr>
          </a:p>
        </p:txBody>
      </p:sp>
      <p:sp>
        <p:nvSpPr>
          <p:cNvPr id="16" name="TextBox 15">
            <a:extLst>
              <a:ext uri="{FF2B5EF4-FFF2-40B4-BE49-F238E27FC236}">
                <a16:creationId xmlns:a16="http://schemas.microsoft.com/office/drawing/2014/main" id="{81B223CD-E7DA-B4AA-700B-A17821C6320A}"/>
              </a:ext>
            </a:extLst>
          </p:cNvPr>
          <p:cNvSpPr txBox="1"/>
          <p:nvPr/>
        </p:nvSpPr>
        <p:spPr>
          <a:xfrm>
            <a:off x="2925725" y="4299097"/>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err="1"/>
              <a:t>CoSi</a:t>
            </a:r>
            <a:endParaRPr lang="en-US" dirty="0" err="1">
              <a:ea typeface="Calibri"/>
              <a:cs typeface="Calibri"/>
            </a:endParaRPr>
          </a:p>
        </p:txBody>
      </p:sp>
      <p:pic>
        <p:nvPicPr>
          <p:cNvPr id="17" name="Picture 17">
            <a:extLst>
              <a:ext uri="{FF2B5EF4-FFF2-40B4-BE49-F238E27FC236}">
                <a16:creationId xmlns:a16="http://schemas.microsoft.com/office/drawing/2014/main" id="{78C46D94-9978-26B5-B0E1-AA0FF6FC3EA9}"/>
              </a:ext>
            </a:extLst>
          </p:cNvPr>
          <p:cNvPicPr>
            <a:picLocks noChangeAspect="1"/>
          </p:cNvPicPr>
          <p:nvPr/>
        </p:nvPicPr>
        <p:blipFill>
          <a:blip r:embed="rId4"/>
          <a:stretch>
            <a:fillRect/>
          </a:stretch>
        </p:blipFill>
        <p:spPr>
          <a:xfrm>
            <a:off x="10076121" y="4482451"/>
            <a:ext cx="1360968" cy="1065141"/>
          </a:xfrm>
          <a:prstGeom prst="rect">
            <a:avLst/>
          </a:prstGeom>
        </p:spPr>
      </p:pic>
      <p:pic>
        <p:nvPicPr>
          <p:cNvPr id="18" name="Picture 18">
            <a:extLst>
              <a:ext uri="{FF2B5EF4-FFF2-40B4-BE49-F238E27FC236}">
                <a16:creationId xmlns:a16="http://schemas.microsoft.com/office/drawing/2014/main" id="{369EDE00-A99D-C52E-98EF-92ABC8F1B0D8}"/>
              </a:ext>
            </a:extLst>
          </p:cNvPr>
          <p:cNvPicPr>
            <a:picLocks noChangeAspect="1"/>
          </p:cNvPicPr>
          <p:nvPr/>
        </p:nvPicPr>
        <p:blipFill>
          <a:blip r:embed="rId5"/>
          <a:stretch>
            <a:fillRect/>
          </a:stretch>
        </p:blipFill>
        <p:spPr>
          <a:xfrm>
            <a:off x="7400259" y="4438513"/>
            <a:ext cx="1591341" cy="1144161"/>
          </a:xfrm>
          <a:prstGeom prst="rect">
            <a:avLst/>
          </a:prstGeom>
        </p:spPr>
      </p:pic>
      <p:pic>
        <p:nvPicPr>
          <p:cNvPr id="19" name="Picture 19">
            <a:extLst>
              <a:ext uri="{FF2B5EF4-FFF2-40B4-BE49-F238E27FC236}">
                <a16:creationId xmlns:a16="http://schemas.microsoft.com/office/drawing/2014/main" id="{C2481598-F9AB-718B-98C6-9894533983F3}"/>
              </a:ext>
            </a:extLst>
          </p:cNvPr>
          <p:cNvPicPr>
            <a:picLocks noChangeAspect="1"/>
          </p:cNvPicPr>
          <p:nvPr/>
        </p:nvPicPr>
        <p:blipFill>
          <a:blip r:embed="rId6"/>
          <a:stretch>
            <a:fillRect/>
          </a:stretch>
        </p:blipFill>
        <p:spPr>
          <a:xfrm>
            <a:off x="3767469" y="4482278"/>
            <a:ext cx="1830574" cy="1207256"/>
          </a:xfrm>
          <a:prstGeom prst="rect">
            <a:avLst/>
          </a:prstGeom>
        </p:spPr>
      </p:pic>
      <p:pic>
        <p:nvPicPr>
          <p:cNvPr id="20" name="Picture 20">
            <a:extLst>
              <a:ext uri="{FF2B5EF4-FFF2-40B4-BE49-F238E27FC236}">
                <a16:creationId xmlns:a16="http://schemas.microsoft.com/office/drawing/2014/main" id="{042B6E3A-6CDC-5E95-9A05-99C1CE1C687B}"/>
              </a:ext>
            </a:extLst>
          </p:cNvPr>
          <p:cNvPicPr>
            <a:picLocks noChangeAspect="1"/>
          </p:cNvPicPr>
          <p:nvPr/>
        </p:nvPicPr>
        <p:blipFill>
          <a:blip r:embed="rId7"/>
          <a:stretch>
            <a:fillRect/>
          </a:stretch>
        </p:blipFill>
        <p:spPr>
          <a:xfrm>
            <a:off x="604284" y="4518482"/>
            <a:ext cx="1733107" cy="1063965"/>
          </a:xfrm>
          <a:prstGeom prst="rect">
            <a:avLst/>
          </a:prstGeom>
        </p:spPr>
      </p:pic>
      <p:cxnSp>
        <p:nvCxnSpPr>
          <p:cNvPr id="22" name="Straight Arrow Connector 21">
            <a:extLst>
              <a:ext uri="{FF2B5EF4-FFF2-40B4-BE49-F238E27FC236}">
                <a16:creationId xmlns:a16="http://schemas.microsoft.com/office/drawing/2014/main" id="{E2114753-AF39-9F28-5AC8-52FCA2107003}"/>
              </a:ext>
            </a:extLst>
          </p:cNvPr>
          <p:cNvCxnSpPr>
            <a:cxnSpLocks/>
          </p:cNvCxnSpPr>
          <p:nvPr/>
        </p:nvCxnSpPr>
        <p:spPr>
          <a:xfrm flipH="1" flipV="1">
            <a:off x="2924898" y="3561434"/>
            <a:ext cx="1097280" cy="91440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3" name="Straight Arrow Connector 22">
            <a:extLst>
              <a:ext uri="{FF2B5EF4-FFF2-40B4-BE49-F238E27FC236}">
                <a16:creationId xmlns:a16="http://schemas.microsoft.com/office/drawing/2014/main" id="{03A01191-5926-ABA2-4512-F842A5EB8382}"/>
              </a:ext>
            </a:extLst>
          </p:cNvPr>
          <p:cNvCxnSpPr>
            <a:cxnSpLocks/>
          </p:cNvCxnSpPr>
          <p:nvPr/>
        </p:nvCxnSpPr>
        <p:spPr>
          <a:xfrm flipV="1">
            <a:off x="1297170" y="3203944"/>
            <a:ext cx="1773" cy="135387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4" name="Straight Arrow Connector 23">
            <a:extLst>
              <a:ext uri="{FF2B5EF4-FFF2-40B4-BE49-F238E27FC236}">
                <a16:creationId xmlns:a16="http://schemas.microsoft.com/office/drawing/2014/main" id="{DD1CED79-0C2C-AFD2-7515-43170E5FBE60}"/>
              </a:ext>
            </a:extLst>
          </p:cNvPr>
          <p:cNvCxnSpPr>
            <a:cxnSpLocks/>
          </p:cNvCxnSpPr>
          <p:nvPr/>
        </p:nvCxnSpPr>
        <p:spPr>
          <a:xfrm flipH="1" flipV="1">
            <a:off x="9707525" y="2876108"/>
            <a:ext cx="485553" cy="165513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5" name="Straight Arrow Connector 24">
            <a:extLst>
              <a:ext uri="{FF2B5EF4-FFF2-40B4-BE49-F238E27FC236}">
                <a16:creationId xmlns:a16="http://schemas.microsoft.com/office/drawing/2014/main" id="{6B59B238-7487-B63D-B8FE-C5873BEAF36C}"/>
              </a:ext>
            </a:extLst>
          </p:cNvPr>
          <p:cNvCxnSpPr>
            <a:cxnSpLocks/>
          </p:cNvCxnSpPr>
          <p:nvPr/>
        </p:nvCxnSpPr>
        <p:spPr>
          <a:xfrm flipV="1">
            <a:off x="7969101" y="3195084"/>
            <a:ext cx="444796" cy="140704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28" name="TextBox 27">
            <a:extLst>
              <a:ext uri="{FF2B5EF4-FFF2-40B4-BE49-F238E27FC236}">
                <a16:creationId xmlns:a16="http://schemas.microsoft.com/office/drawing/2014/main" id="{67733880-578E-CA9B-AC6B-81FCA276C692}"/>
              </a:ext>
            </a:extLst>
          </p:cNvPr>
          <p:cNvSpPr txBox="1"/>
          <p:nvPr/>
        </p:nvSpPr>
        <p:spPr>
          <a:xfrm>
            <a:off x="479425" y="5640705"/>
            <a:ext cx="274320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dirty="0"/>
              <a:t>4-fold spin 3/2 RSW + Weyl Fermion</a:t>
            </a:r>
          </a:p>
        </p:txBody>
      </p:sp>
      <p:sp>
        <p:nvSpPr>
          <p:cNvPr id="29" name="TextBox 28">
            <a:extLst>
              <a:ext uri="{FF2B5EF4-FFF2-40B4-BE49-F238E27FC236}">
                <a16:creationId xmlns:a16="http://schemas.microsoft.com/office/drawing/2014/main" id="{2EDB4085-5148-FBFB-68BB-676328DD4098}"/>
              </a:ext>
            </a:extLst>
          </p:cNvPr>
          <p:cNvSpPr txBox="1"/>
          <p:nvPr/>
        </p:nvSpPr>
        <p:spPr>
          <a:xfrm>
            <a:off x="7164704" y="5640705"/>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dirty="0">
                <a:ea typeface="+mn-lt"/>
                <a:cs typeface="+mn-lt"/>
              </a:rPr>
              <a:t>6-fold double spin-1 excitations</a:t>
            </a:r>
            <a:endParaRPr lang="en-US" sz="1400" dirty="0"/>
          </a:p>
        </p:txBody>
      </p:sp>
      <p:sp>
        <p:nvSpPr>
          <p:cNvPr id="30" name="TextBox 29">
            <a:extLst>
              <a:ext uri="{FF2B5EF4-FFF2-40B4-BE49-F238E27FC236}">
                <a16:creationId xmlns:a16="http://schemas.microsoft.com/office/drawing/2014/main" id="{C3E6C0BF-36A5-43E2-A2C2-BFEA80949CE9}"/>
              </a:ext>
            </a:extLst>
          </p:cNvPr>
          <p:cNvSpPr txBox="1"/>
          <p:nvPr/>
        </p:nvSpPr>
        <p:spPr>
          <a:xfrm>
            <a:off x="3771264" y="5640705"/>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dirty="0"/>
              <a:t>6-fold double spin-1 excitations</a:t>
            </a:r>
          </a:p>
        </p:txBody>
      </p:sp>
      <p:sp>
        <p:nvSpPr>
          <p:cNvPr id="32" name="TextBox 31">
            <a:extLst>
              <a:ext uri="{FF2B5EF4-FFF2-40B4-BE49-F238E27FC236}">
                <a16:creationId xmlns:a16="http://schemas.microsoft.com/office/drawing/2014/main" id="{75185F2F-71E3-C68F-CCE3-4BD788CD0ADE}"/>
              </a:ext>
            </a:extLst>
          </p:cNvPr>
          <p:cNvSpPr txBox="1"/>
          <p:nvPr/>
        </p:nvSpPr>
        <p:spPr>
          <a:xfrm>
            <a:off x="9725024" y="5630545"/>
            <a:ext cx="274320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dirty="0"/>
              <a:t>4-fold spin 3/2 RSW + Weyl Fermion</a:t>
            </a:r>
          </a:p>
        </p:txBody>
      </p:sp>
    </p:spTree>
    <p:extLst>
      <p:ext uri="{BB962C8B-B14F-4D97-AF65-F5344CB8AC3E}">
        <p14:creationId xmlns:p14="http://schemas.microsoft.com/office/powerpoint/2010/main" val="759130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descr="Chart, histogram&#10;&#10;Description automatically generated">
            <a:extLst>
              <a:ext uri="{FF2B5EF4-FFF2-40B4-BE49-F238E27FC236}">
                <a16:creationId xmlns:a16="http://schemas.microsoft.com/office/drawing/2014/main" id="{6E2E326C-34E3-D8E7-1357-BFD7CC0794C1}"/>
              </a:ext>
            </a:extLst>
          </p:cNvPr>
          <p:cNvPicPr>
            <a:picLocks noChangeAspect="1"/>
          </p:cNvPicPr>
          <p:nvPr/>
        </p:nvPicPr>
        <p:blipFill>
          <a:blip r:embed="rId2"/>
          <a:stretch>
            <a:fillRect/>
          </a:stretch>
        </p:blipFill>
        <p:spPr>
          <a:xfrm>
            <a:off x="736055" y="1311138"/>
            <a:ext cx="5927968" cy="3047060"/>
          </a:xfrm>
          <a:prstGeom prst="rect">
            <a:avLst/>
          </a:prstGeom>
        </p:spPr>
      </p:pic>
      <p:pic>
        <p:nvPicPr>
          <p:cNvPr id="4" name="Picture 4" descr="Chart, histogram&#10;&#10;Description automatically generated">
            <a:extLst>
              <a:ext uri="{FF2B5EF4-FFF2-40B4-BE49-F238E27FC236}">
                <a16:creationId xmlns:a16="http://schemas.microsoft.com/office/drawing/2014/main" id="{13F90700-733E-C817-4269-6F7FE9FA34BA}"/>
              </a:ext>
            </a:extLst>
          </p:cNvPr>
          <p:cNvPicPr>
            <a:picLocks noChangeAspect="1"/>
          </p:cNvPicPr>
          <p:nvPr/>
        </p:nvPicPr>
        <p:blipFill>
          <a:blip r:embed="rId3"/>
          <a:stretch>
            <a:fillRect/>
          </a:stretch>
        </p:blipFill>
        <p:spPr>
          <a:xfrm>
            <a:off x="6881584" y="1362647"/>
            <a:ext cx="5087814" cy="2943812"/>
          </a:xfrm>
          <a:prstGeom prst="rect">
            <a:avLst/>
          </a:prstGeom>
        </p:spPr>
      </p:pic>
      <p:sp>
        <p:nvSpPr>
          <p:cNvPr id="5" name="TextBox 4">
            <a:extLst>
              <a:ext uri="{FF2B5EF4-FFF2-40B4-BE49-F238E27FC236}">
                <a16:creationId xmlns:a16="http://schemas.microsoft.com/office/drawing/2014/main" id="{33AD1325-BEB8-E20D-AA66-8C1A506A00D5}"/>
              </a:ext>
            </a:extLst>
          </p:cNvPr>
          <p:cNvSpPr txBox="1"/>
          <p:nvPr/>
        </p:nvSpPr>
        <p:spPr>
          <a:xfrm>
            <a:off x="3050681" y="4354759"/>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 </a:t>
            </a:r>
            <a:r>
              <a:rPr lang="en-US" dirty="0" err="1"/>
              <a:t>CoSi</a:t>
            </a:r>
            <a:r>
              <a:rPr lang="en-US" dirty="0"/>
              <a:t> </a:t>
            </a:r>
          </a:p>
        </p:txBody>
      </p:sp>
      <p:sp>
        <p:nvSpPr>
          <p:cNvPr id="6" name="Title 5">
            <a:extLst>
              <a:ext uri="{FF2B5EF4-FFF2-40B4-BE49-F238E27FC236}">
                <a16:creationId xmlns:a16="http://schemas.microsoft.com/office/drawing/2014/main" id="{32078178-F969-7938-B175-07F7C9D22289}"/>
              </a:ext>
            </a:extLst>
          </p:cNvPr>
          <p:cNvSpPr>
            <a:spLocks noGrp="1"/>
          </p:cNvSpPr>
          <p:nvPr>
            <p:ph type="title"/>
          </p:nvPr>
        </p:nvSpPr>
        <p:spPr/>
        <p:txBody>
          <a:bodyPr/>
          <a:lstStyle/>
          <a:p>
            <a:r>
              <a:rPr lang="en-US" dirty="0">
                <a:latin typeface="Times New Roman"/>
                <a:ea typeface="Calibri Light"/>
                <a:cs typeface="Calibri Light"/>
              </a:rPr>
              <a:t>Partial Density of States:</a:t>
            </a:r>
            <a:endParaRPr lang="en-US">
              <a:latin typeface="Times New Roman"/>
              <a:cs typeface="Times New Roman"/>
            </a:endParaRPr>
          </a:p>
        </p:txBody>
      </p:sp>
      <p:sp>
        <p:nvSpPr>
          <p:cNvPr id="9" name="TextBox 8">
            <a:extLst>
              <a:ext uri="{FF2B5EF4-FFF2-40B4-BE49-F238E27FC236}">
                <a16:creationId xmlns:a16="http://schemas.microsoft.com/office/drawing/2014/main" id="{206601AD-6ACE-9E7A-1E9B-B84EFD3E9766}"/>
              </a:ext>
            </a:extLst>
          </p:cNvPr>
          <p:cNvSpPr txBox="1"/>
          <p:nvPr/>
        </p:nvSpPr>
        <p:spPr>
          <a:xfrm>
            <a:off x="8433526" y="4266836"/>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 </a:t>
            </a:r>
            <a:r>
              <a:rPr lang="en-US" dirty="0" err="1"/>
              <a:t>RhSi</a:t>
            </a:r>
            <a:r>
              <a:rPr lang="en-US" dirty="0"/>
              <a:t> </a:t>
            </a:r>
          </a:p>
        </p:txBody>
      </p:sp>
      <p:sp>
        <p:nvSpPr>
          <p:cNvPr id="10" name="TextBox 9">
            <a:extLst>
              <a:ext uri="{FF2B5EF4-FFF2-40B4-BE49-F238E27FC236}">
                <a16:creationId xmlns:a16="http://schemas.microsoft.com/office/drawing/2014/main" id="{302D8E09-00FC-BE95-098B-A520308BBE89}"/>
              </a:ext>
            </a:extLst>
          </p:cNvPr>
          <p:cNvSpPr txBox="1"/>
          <p:nvPr/>
        </p:nvSpPr>
        <p:spPr>
          <a:xfrm>
            <a:off x="1311275" y="5306890"/>
            <a:ext cx="685604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latin typeface="Times New Roman"/>
                <a:ea typeface="Calibri"/>
                <a:cs typeface="Calibri"/>
              </a:rPr>
              <a:t>Near Fermi level: Co/Rh d orbital and Si p orbital contribute the most</a:t>
            </a:r>
          </a:p>
        </p:txBody>
      </p:sp>
    </p:spTree>
    <p:extLst>
      <p:ext uri="{BB962C8B-B14F-4D97-AF65-F5344CB8AC3E}">
        <p14:creationId xmlns:p14="http://schemas.microsoft.com/office/powerpoint/2010/main" val="55199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6">
            <a:extLst>
              <a:ext uri="{FF2B5EF4-FFF2-40B4-BE49-F238E27FC236}">
                <a16:creationId xmlns:a16="http://schemas.microsoft.com/office/drawing/2014/main" id="{05F4466E-DD10-F1C7-3DF0-F1AFD3859693}"/>
              </a:ext>
            </a:extLst>
          </p:cNvPr>
          <p:cNvSpPr>
            <a:spLocks noGrp="1"/>
          </p:cNvSpPr>
          <p:nvPr>
            <p:ph type="subTitle" idx="1"/>
          </p:nvPr>
        </p:nvSpPr>
        <p:spPr>
          <a:xfrm>
            <a:off x="560295" y="285097"/>
            <a:ext cx="11261910" cy="6440673"/>
          </a:xfrm>
        </p:spPr>
        <p:txBody>
          <a:bodyPr vert="horz" lIns="91440" tIns="45720" rIns="91440" bIns="45720" rtlCol="0" anchor="t">
            <a:normAutofit/>
          </a:bodyPr>
          <a:lstStyle/>
          <a:p>
            <a:r>
              <a:rPr lang="en-US" dirty="0">
                <a:ea typeface="Calibri"/>
                <a:cs typeface="Calibri"/>
              </a:rPr>
              <a:t>Projected Density of States/ Fat-bands</a:t>
            </a:r>
            <a:endParaRPr lang="en-US" dirty="0"/>
          </a:p>
        </p:txBody>
      </p:sp>
      <p:pic>
        <p:nvPicPr>
          <p:cNvPr id="3" name="Picture 3" descr="A picture containing background pattern&#10;&#10;Description automatically generated">
            <a:extLst>
              <a:ext uri="{FF2B5EF4-FFF2-40B4-BE49-F238E27FC236}">
                <a16:creationId xmlns:a16="http://schemas.microsoft.com/office/drawing/2014/main" id="{CC85CBB4-6141-8485-9BF6-F4FDE57D0D45}"/>
              </a:ext>
            </a:extLst>
          </p:cNvPr>
          <p:cNvPicPr>
            <a:picLocks noChangeAspect="1"/>
          </p:cNvPicPr>
          <p:nvPr/>
        </p:nvPicPr>
        <p:blipFill>
          <a:blip r:embed="rId2"/>
          <a:stretch>
            <a:fillRect/>
          </a:stretch>
        </p:blipFill>
        <p:spPr>
          <a:xfrm>
            <a:off x="132862" y="649583"/>
            <a:ext cx="5336589" cy="2659647"/>
          </a:xfrm>
          <a:prstGeom prst="rect">
            <a:avLst/>
          </a:prstGeom>
        </p:spPr>
      </p:pic>
      <p:pic>
        <p:nvPicPr>
          <p:cNvPr id="4" name="Picture 4" descr="Chart&#10;&#10;Description automatically generated">
            <a:extLst>
              <a:ext uri="{FF2B5EF4-FFF2-40B4-BE49-F238E27FC236}">
                <a16:creationId xmlns:a16="http://schemas.microsoft.com/office/drawing/2014/main" id="{C377B132-F4C1-847C-6DA9-6FCDFD8BBEBE}"/>
              </a:ext>
            </a:extLst>
          </p:cNvPr>
          <p:cNvPicPr>
            <a:picLocks noChangeAspect="1"/>
          </p:cNvPicPr>
          <p:nvPr/>
        </p:nvPicPr>
        <p:blipFill>
          <a:blip r:embed="rId3"/>
          <a:stretch>
            <a:fillRect/>
          </a:stretch>
        </p:blipFill>
        <p:spPr>
          <a:xfrm>
            <a:off x="5989402" y="686681"/>
            <a:ext cx="5180736" cy="2746530"/>
          </a:xfrm>
          <a:prstGeom prst="rect">
            <a:avLst/>
          </a:prstGeom>
        </p:spPr>
      </p:pic>
      <p:pic>
        <p:nvPicPr>
          <p:cNvPr id="5" name="Picture 5" descr="Chart&#10;&#10;Description automatically generated">
            <a:extLst>
              <a:ext uri="{FF2B5EF4-FFF2-40B4-BE49-F238E27FC236}">
                <a16:creationId xmlns:a16="http://schemas.microsoft.com/office/drawing/2014/main" id="{32545895-8903-3D9D-41AB-20B8B6252063}"/>
              </a:ext>
            </a:extLst>
          </p:cNvPr>
          <p:cNvPicPr>
            <a:picLocks noChangeAspect="1"/>
          </p:cNvPicPr>
          <p:nvPr/>
        </p:nvPicPr>
        <p:blipFill>
          <a:blip r:embed="rId4"/>
          <a:stretch>
            <a:fillRect/>
          </a:stretch>
        </p:blipFill>
        <p:spPr>
          <a:xfrm>
            <a:off x="133998" y="3703807"/>
            <a:ext cx="5551966" cy="3017746"/>
          </a:xfrm>
          <a:prstGeom prst="rect">
            <a:avLst/>
          </a:prstGeom>
        </p:spPr>
      </p:pic>
      <p:pic>
        <p:nvPicPr>
          <p:cNvPr id="6" name="Picture 7" descr="Chart, radar chart&#10;&#10;Description automatically generated">
            <a:extLst>
              <a:ext uri="{FF2B5EF4-FFF2-40B4-BE49-F238E27FC236}">
                <a16:creationId xmlns:a16="http://schemas.microsoft.com/office/drawing/2014/main" id="{44E1D1D6-1489-C938-A91C-5A5569BEE05E}"/>
              </a:ext>
            </a:extLst>
          </p:cNvPr>
          <p:cNvPicPr>
            <a:picLocks noChangeAspect="1"/>
          </p:cNvPicPr>
          <p:nvPr/>
        </p:nvPicPr>
        <p:blipFill>
          <a:blip r:embed="rId5"/>
          <a:stretch>
            <a:fillRect/>
          </a:stretch>
        </p:blipFill>
        <p:spPr>
          <a:xfrm>
            <a:off x="5867627" y="3705661"/>
            <a:ext cx="5064640" cy="2989048"/>
          </a:xfrm>
          <a:prstGeom prst="rect">
            <a:avLst/>
          </a:prstGeom>
        </p:spPr>
      </p:pic>
      <p:sp>
        <p:nvSpPr>
          <p:cNvPr id="2" name="TextBox 1">
            <a:extLst>
              <a:ext uri="{FF2B5EF4-FFF2-40B4-BE49-F238E27FC236}">
                <a16:creationId xmlns:a16="http://schemas.microsoft.com/office/drawing/2014/main" id="{7FCB3882-695F-22BF-1921-8B36523242AA}"/>
              </a:ext>
            </a:extLst>
          </p:cNvPr>
          <p:cNvSpPr txBox="1"/>
          <p:nvPr/>
        </p:nvSpPr>
        <p:spPr>
          <a:xfrm>
            <a:off x="1880191" y="3306726"/>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err="1">
                <a:latin typeface="Times New Roman"/>
                <a:cs typeface="Times New Roman"/>
              </a:rPr>
              <a:t>RhSi</a:t>
            </a:r>
            <a:r>
              <a:rPr lang="en-US" dirty="0">
                <a:latin typeface="Times New Roman"/>
                <a:cs typeface="Times New Roman"/>
              </a:rPr>
              <a:t> without SOC</a:t>
            </a:r>
          </a:p>
        </p:txBody>
      </p:sp>
      <p:sp>
        <p:nvSpPr>
          <p:cNvPr id="8" name="TextBox 7">
            <a:extLst>
              <a:ext uri="{FF2B5EF4-FFF2-40B4-BE49-F238E27FC236}">
                <a16:creationId xmlns:a16="http://schemas.microsoft.com/office/drawing/2014/main" id="{794D16A6-E867-00E1-FB5F-022827D1E142}"/>
              </a:ext>
            </a:extLst>
          </p:cNvPr>
          <p:cNvSpPr txBox="1"/>
          <p:nvPr/>
        </p:nvSpPr>
        <p:spPr>
          <a:xfrm>
            <a:off x="7542027" y="3333306"/>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err="1">
                <a:latin typeface="Times New Roman"/>
                <a:cs typeface="Times New Roman"/>
              </a:rPr>
              <a:t>RhSi</a:t>
            </a:r>
            <a:r>
              <a:rPr lang="en-US" dirty="0">
                <a:latin typeface="Times New Roman"/>
                <a:cs typeface="Times New Roman"/>
              </a:rPr>
              <a:t> with SOC</a:t>
            </a:r>
          </a:p>
        </p:txBody>
      </p:sp>
      <p:sp>
        <p:nvSpPr>
          <p:cNvPr id="9" name="TextBox 8">
            <a:extLst>
              <a:ext uri="{FF2B5EF4-FFF2-40B4-BE49-F238E27FC236}">
                <a16:creationId xmlns:a16="http://schemas.microsoft.com/office/drawing/2014/main" id="{83CCAA02-9E02-0CE0-EE41-FE11966B5921}"/>
              </a:ext>
            </a:extLst>
          </p:cNvPr>
          <p:cNvSpPr txBox="1"/>
          <p:nvPr/>
        </p:nvSpPr>
        <p:spPr>
          <a:xfrm>
            <a:off x="2083980" y="6567376"/>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err="1">
                <a:latin typeface="Times New Roman"/>
                <a:cs typeface="Times New Roman"/>
              </a:rPr>
              <a:t>CoSi</a:t>
            </a:r>
            <a:r>
              <a:rPr lang="en-US" dirty="0">
                <a:latin typeface="Times New Roman"/>
                <a:cs typeface="Times New Roman"/>
              </a:rPr>
              <a:t> without SOC</a:t>
            </a:r>
          </a:p>
        </p:txBody>
      </p:sp>
      <p:sp>
        <p:nvSpPr>
          <p:cNvPr id="10" name="TextBox 9">
            <a:extLst>
              <a:ext uri="{FF2B5EF4-FFF2-40B4-BE49-F238E27FC236}">
                <a16:creationId xmlns:a16="http://schemas.microsoft.com/office/drawing/2014/main" id="{5B2DEE3E-D9D1-F3B8-3AA5-1E4ECDA5D4ED}"/>
              </a:ext>
            </a:extLst>
          </p:cNvPr>
          <p:cNvSpPr txBox="1"/>
          <p:nvPr/>
        </p:nvSpPr>
        <p:spPr>
          <a:xfrm>
            <a:off x="7763539" y="6593957"/>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err="1">
                <a:latin typeface="Times New Roman"/>
                <a:cs typeface="Times New Roman"/>
              </a:rPr>
              <a:t>CoSi</a:t>
            </a:r>
            <a:r>
              <a:rPr lang="en-US" dirty="0">
                <a:latin typeface="Times New Roman"/>
                <a:cs typeface="Times New Roman"/>
              </a:rPr>
              <a:t> with SOC</a:t>
            </a:r>
          </a:p>
        </p:txBody>
      </p:sp>
    </p:spTree>
    <p:extLst>
      <p:ext uri="{BB962C8B-B14F-4D97-AF65-F5344CB8AC3E}">
        <p14:creationId xmlns:p14="http://schemas.microsoft.com/office/powerpoint/2010/main" val="2874946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C9A1C2-6EDB-A43B-3538-1931365924C7}"/>
              </a:ext>
            </a:extLst>
          </p:cNvPr>
          <p:cNvSpPr>
            <a:spLocks noGrp="1"/>
          </p:cNvSpPr>
          <p:nvPr>
            <p:ph type="title"/>
          </p:nvPr>
        </p:nvSpPr>
        <p:spPr>
          <a:xfrm>
            <a:off x="838200" y="365125"/>
            <a:ext cx="10515600" cy="54428"/>
          </a:xfrm>
        </p:spPr>
        <p:txBody>
          <a:bodyPr>
            <a:normAutofit fontScale="90000"/>
          </a:bodyPr>
          <a:lstStyle/>
          <a:p>
            <a:r>
              <a:rPr lang="en-US" sz="2400" b="1" u="sng" dirty="0">
                <a:solidFill>
                  <a:srgbClr val="0070C0"/>
                </a:solidFill>
                <a:ea typeface="Calibri Light"/>
                <a:cs typeface="Calibri Light"/>
              </a:rPr>
              <a:t>Surface States and Fermi arcs (</a:t>
            </a:r>
            <a:r>
              <a:rPr lang="en-US" sz="2400" b="1" u="sng" dirty="0" err="1">
                <a:solidFill>
                  <a:srgbClr val="0070C0"/>
                </a:solidFill>
                <a:ea typeface="Calibri Light"/>
                <a:cs typeface="Calibri Light"/>
              </a:rPr>
              <a:t>CoSi</a:t>
            </a:r>
            <a:r>
              <a:rPr lang="en-US" sz="2400" b="1" u="sng" dirty="0">
                <a:solidFill>
                  <a:srgbClr val="0070C0"/>
                </a:solidFill>
                <a:ea typeface="Calibri Light"/>
                <a:cs typeface="Calibri Light"/>
              </a:rPr>
              <a:t>-with SOC):</a:t>
            </a:r>
            <a:endParaRPr lang="en-US" sz="2400" b="1" u="sng" dirty="0">
              <a:solidFill>
                <a:srgbClr val="0070C0"/>
              </a:solidFill>
            </a:endParaRPr>
          </a:p>
        </p:txBody>
      </p:sp>
      <p:pic>
        <p:nvPicPr>
          <p:cNvPr id="4" name="Picture 4" descr="Chart, diagram, histogram&#10;&#10;Description automatically generated">
            <a:extLst>
              <a:ext uri="{FF2B5EF4-FFF2-40B4-BE49-F238E27FC236}">
                <a16:creationId xmlns:a16="http://schemas.microsoft.com/office/drawing/2014/main" id="{E7AB59FD-EA3E-F67F-FE2F-ADDF9CE86B78}"/>
              </a:ext>
            </a:extLst>
          </p:cNvPr>
          <p:cNvPicPr>
            <a:picLocks noChangeAspect="1"/>
          </p:cNvPicPr>
          <p:nvPr/>
        </p:nvPicPr>
        <p:blipFill>
          <a:blip r:embed="rId2"/>
          <a:stretch>
            <a:fillRect/>
          </a:stretch>
        </p:blipFill>
        <p:spPr>
          <a:xfrm>
            <a:off x="924169" y="923410"/>
            <a:ext cx="3524738" cy="2695873"/>
          </a:xfrm>
          <a:prstGeom prst="rect">
            <a:avLst/>
          </a:prstGeom>
        </p:spPr>
      </p:pic>
      <p:pic>
        <p:nvPicPr>
          <p:cNvPr id="5" name="Picture 5" descr="Chart, histogram&#10;&#10;Description automatically generated">
            <a:extLst>
              <a:ext uri="{FF2B5EF4-FFF2-40B4-BE49-F238E27FC236}">
                <a16:creationId xmlns:a16="http://schemas.microsoft.com/office/drawing/2014/main" id="{66BB564E-0E1B-65CB-1E55-4E5013E9AA2A}"/>
              </a:ext>
            </a:extLst>
          </p:cNvPr>
          <p:cNvPicPr>
            <a:picLocks noChangeAspect="1"/>
          </p:cNvPicPr>
          <p:nvPr/>
        </p:nvPicPr>
        <p:blipFill>
          <a:blip r:embed="rId3"/>
          <a:stretch>
            <a:fillRect/>
          </a:stretch>
        </p:blipFill>
        <p:spPr>
          <a:xfrm>
            <a:off x="7821246" y="922493"/>
            <a:ext cx="3661508" cy="2629323"/>
          </a:xfrm>
          <a:prstGeom prst="rect">
            <a:avLst/>
          </a:prstGeom>
        </p:spPr>
      </p:pic>
      <p:pic>
        <p:nvPicPr>
          <p:cNvPr id="7" name="Picture 7" descr="Chart, histogram&#10;&#10;Description automatically generated">
            <a:extLst>
              <a:ext uri="{FF2B5EF4-FFF2-40B4-BE49-F238E27FC236}">
                <a16:creationId xmlns:a16="http://schemas.microsoft.com/office/drawing/2014/main" id="{4BF2AAA5-06FE-66DD-E756-115257DE3466}"/>
              </a:ext>
            </a:extLst>
          </p:cNvPr>
          <p:cNvPicPr>
            <a:picLocks noChangeAspect="1"/>
          </p:cNvPicPr>
          <p:nvPr/>
        </p:nvPicPr>
        <p:blipFill>
          <a:blip r:embed="rId4"/>
          <a:stretch>
            <a:fillRect/>
          </a:stretch>
        </p:blipFill>
        <p:spPr>
          <a:xfrm>
            <a:off x="1197708" y="3692525"/>
            <a:ext cx="3456353" cy="2901949"/>
          </a:xfrm>
          <a:prstGeom prst="rect">
            <a:avLst/>
          </a:prstGeom>
        </p:spPr>
      </p:pic>
      <p:pic>
        <p:nvPicPr>
          <p:cNvPr id="9" name="Picture 9" descr="Graphical user interface&#10;&#10;Description automatically generated">
            <a:extLst>
              <a:ext uri="{FF2B5EF4-FFF2-40B4-BE49-F238E27FC236}">
                <a16:creationId xmlns:a16="http://schemas.microsoft.com/office/drawing/2014/main" id="{5E2FC79C-83E2-2100-217A-30C813FDCB4E}"/>
              </a:ext>
            </a:extLst>
          </p:cNvPr>
          <p:cNvPicPr>
            <a:picLocks noChangeAspect="1"/>
          </p:cNvPicPr>
          <p:nvPr/>
        </p:nvPicPr>
        <p:blipFill>
          <a:blip r:embed="rId5"/>
          <a:stretch>
            <a:fillRect/>
          </a:stretch>
        </p:blipFill>
        <p:spPr>
          <a:xfrm>
            <a:off x="7772401" y="3693124"/>
            <a:ext cx="3583353" cy="2734675"/>
          </a:xfrm>
          <a:prstGeom prst="rect">
            <a:avLst/>
          </a:prstGeom>
        </p:spPr>
      </p:pic>
      <p:cxnSp>
        <p:nvCxnSpPr>
          <p:cNvPr id="12" name="Straight Arrow Connector 11">
            <a:extLst>
              <a:ext uri="{FF2B5EF4-FFF2-40B4-BE49-F238E27FC236}">
                <a16:creationId xmlns:a16="http://schemas.microsoft.com/office/drawing/2014/main" id="{B54EE8E7-5B5F-7257-9CB4-00D257F2FB15}"/>
              </a:ext>
            </a:extLst>
          </p:cNvPr>
          <p:cNvCxnSpPr>
            <a:cxnSpLocks/>
          </p:cNvCxnSpPr>
          <p:nvPr/>
        </p:nvCxnSpPr>
        <p:spPr>
          <a:xfrm flipV="1">
            <a:off x="1665164" y="3433394"/>
            <a:ext cx="205154" cy="1"/>
          </a:xfrm>
          <a:prstGeom prst="straightConnector1">
            <a:avLst/>
          </a:prstGeom>
        </p:spPr>
        <p:style>
          <a:lnRef idx="2">
            <a:schemeClr val="dk1"/>
          </a:lnRef>
          <a:fillRef idx="0">
            <a:schemeClr val="dk1"/>
          </a:fillRef>
          <a:effectRef idx="1">
            <a:schemeClr val="dk1"/>
          </a:effectRef>
          <a:fontRef idx="minor">
            <a:schemeClr val="tx1"/>
          </a:fontRef>
        </p:style>
      </p:cxnSp>
      <p:cxnSp>
        <p:nvCxnSpPr>
          <p:cNvPr id="13" name="Straight Arrow Connector 12">
            <a:extLst>
              <a:ext uri="{FF2B5EF4-FFF2-40B4-BE49-F238E27FC236}">
                <a16:creationId xmlns:a16="http://schemas.microsoft.com/office/drawing/2014/main" id="{5A0B7F48-34C5-AA2B-1C0C-1215AF3403DB}"/>
              </a:ext>
            </a:extLst>
          </p:cNvPr>
          <p:cNvCxnSpPr>
            <a:cxnSpLocks/>
          </p:cNvCxnSpPr>
          <p:nvPr/>
        </p:nvCxnSpPr>
        <p:spPr>
          <a:xfrm flipV="1">
            <a:off x="2944933" y="3433393"/>
            <a:ext cx="205154" cy="1"/>
          </a:xfrm>
          <a:prstGeom prst="straightConnector1">
            <a:avLst/>
          </a:prstGeom>
        </p:spPr>
        <p:style>
          <a:lnRef idx="2">
            <a:schemeClr val="dk1"/>
          </a:lnRef>
          <a:fillRef idx="0">
            <a:schemeClr val="dk1"/>
          </a:fillRef>
          <a:effectRef idx="1">
            <a:schemeClr val="dk1"/>
          </a:effectRef>
          <a:fontRef idx="minor">
            <a:schemeClr val="tx1"/>
          </a:fontRef>
        </p:style>
      </p:cxnSp>
      <p:cxnSp>
        <p:nvCxnSpPr>
          <p:cNvPr id="14" name="Straight Arrow Connector 13">
            <a:extLst>
              <a:ext uri="{FF2B5EF4-FFF2-40B4-BE49-F238E27FC236}">
                <a16:creationId xmlns:a16="http://schemas.microsoft.com/office/drawing/2014/main" id="{40DE4F4E-EBD7-A55B-3715-7456BA175F53}"/>
              </a:ext>
            </a:extLst>
          </p:cNvPr>
          <p:cNvCxnSpPr>
            <a:cxnSpLocks/>
          </p:cNvCxnSpPr>
          <p:nvPr/>
        </p:nvCxnSpPr>
        <p:spPr>
          <a:xfrm flipV="1">
            <a:off x="3843703" y="3433394"/>
            <a:ext cx="205154" cy="1"/>
          </a:xfrm>
          <a:prstGeom prst="straightConnector1">
            <a:avLst/>
          </a:prstGeom>
        </p:spPr>
        <p:style>
          <a:lnRef idx="2">
            <a:schemeClr val="dk1"/>
          </a:lnRef>
          <a:fillRef idx="0">
            <a:schemeClr val="dk1"/>
          </a:fillRef>
          <a:effectRef idx="1">
            <a:schemeClr val="dk1"/>
          </a:effectRef>
          <a:fontRef idx="minor">
            <a:schemeClr val="tx1"/>
          </a:fontRef>
        </p:style>
      </p:cxnSp>
      <p:sp>
        <p:nvSpPr>
          <p:cNvPr id="3" name="TextBox 2">
            <a:extLst>
              <a:ext uri="{FF2B5EF4-FFF2-40B4-BE49-F238E27FC236}">
                <a16:creationId xmlns:a16="http://schemas.microsoft.com/office/drawing/2014/main" id="{40B71D36-CFAA-8C56-BC07-B70D5EAC809C}"/>
              </a:ext>
            </a:extLst>
          </p:cNvPr>
          <p:cNvSpPr txBox="1"/>
          <p:nvPr/>
        </p:nvSpPr>
        <p:spPr>
          <a:xfrm>
            <a:off x="2165042" y="6520530"/>
            <a:ext cx="2167268"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dirty="0"/>
              <a:t>Fermi surface= -0.025eV</a:t>
            </a:r>
          </a:p>
        </p:txBody>
      </p:sp>
      <p:sp>
        <p:nvSpPr>
          <p:cNvPr id="16" name="TextBox 15">
            <a:extLst>
              <a:ext uri="{FF2B5EF4-FFF2-40B4-BE49-F238E27FC236}">
                <a16:creationId xmlns:a16="http://schemas.microsoft.com/office/drawing/2014/main" id="{CF802DC0-A20C-C5E1-3CFE-BDBB20FFF2CA}"/>
              </a:ext>
            </a:extLst>
          </p:cNvPr>
          <p:cNvSpPr txBox="1"/>
          <p:nvPr/>
        </p:nvSpPr>
        <p:spPr>
          <a:xfrm>
            <a:off x="8509135" y="6369902"/>
            <a:ext cx="2167268"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dirty="0"/>
              <a:t>Fermi surface= 0.025eV</a:t>
            </a:r>
          </a:p>
        </p:txBody>
      </p:sp>
      <p:sp>
        <p:nvSpPr>
          <p:cNvPr id="17" name="TextBox 16">
            <a:extLst>
              <a:ext uri="{FF2B5EF4-FFF2-40B4-BE49-F238E27FC236}">
                <a16:creationId xmlns:a16="http://schemas.microsoft.com/office/drawing/2014/main" id="{2E8E7DAB-C6D0-4C02-D7FC-2F438557297C}"/>
              </a:ext>
            </a:extLst>
          </p:cNvPr>
          <p:cNvSpPr txBox="1"/>
          <p:nvPr/>
        </p:nvSpPr>
        <p:spPr>
          <a:xfrm>
            <a:off x="8677483" y="3428226"/>
            <a:ext cx="2167268"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dirty="0"/>
              <a:t>Fermi surface= 0.00eV</a:t>
            </a:r>
          </a:p>
        </p:txBody>
      </p:sp>
      <p:sp>
        <p:nvSpPr>
          <p:cNvPr id="18" name="TextBox 17">
            <a:extLst>
              <a:ext uri="{FF2B5EF4-FFF2-40B4-BE49-F238E27FC236}">
                <a16:creationId xmlns:a16="http://schemas.microsoft.com/office/drawing/2014/main" id="{4F89139F-E822-19A7-05A0-7FF85DB90B43}"/>
              </a:ext>
            </a:extLst>
          </p:cNvPr>
          <p:cNvSpPr txBox="1"/>
          <p:nvPr/>
        </p:nvSpPr>
        <p:spPr>
          <a:xfrm>
            <a:off x="1837205" y="734646"/>
            <a:ext cx="2167268"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dirty="0"/>
              <a:t>Surface States</a:t>
            </a:r>
            <a:endParaRPr lang="en-US" dirty="0"/>
          </a:p>
        </p:txBody>
      </p:sp>
    </p:spTree>
    <p:extLst>
      <p:ext uri="{BB962C8B-B14F-4D97-AF65-F5344CB8AC3E}">
        <p14:creationId xmlns:p14="http://schemas.microsoft.com/office/powerpoint/2010/main" val="12826046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7EEFEA-2AB0-0B92-3A55-8913031D7661}"/>
              </a:ext>
            </a:extLst>
          </p:cNvPr>
          <p:cNvSpPr>
            <a:spLocks noGrp="1"/>
          </p:cNvSpPr>
          <p:nvPr>
            <p:ph type="title"/>
          </p:nvPr>
        </p:nvSpPr>
        <p:spPr>
          <a:xfrm>
            <a:off x="838200" y="365125"/>
            <a:ext cx="10515600" cy="290025"/>
          </a:xfrm>
        </p:spPr>
        <p:txBody>
          <a:bodyPr>
            <a:normAutofit fontScale="90000"/>
          </a:bodyPr>
          <a:lstStyle/>
          <a:p>
            <a:r>
              <a:rPr lang="en-US" sz="2400" b="1" u="sng" dirty="0">
                <a:solidFill>
                  <a:srgbClr val="0070C0"/>
                </a:solidFill>
                <a:ea typeface="Calibri Light"/>
                <a:cs typeface="Calibri Light"/>
              </a:rPr>
              <a:t>Surface States and Fermi arcs(</a:t>
            </a:r>
            <a:r>
              <a:rPr lang="en-US" sz="2400" b="1" u="sng" dirty="0" err="1">
                <a:solidFill>
                  <a:srgbClr val="0070C0"/>
                </a:solidFill>
                <a:ea typeface="Calibri Light"/>
                <a:cs typeface="Calibri Light"/>
              </a:rPr>
              <a:t>RhSi</a:t>
            </a:r>
            <a:r>
              <a:rPr lang="en-US" sz="2400" b="1" u="sng" dirty="0">
                <a:solidFill>
                  <a:srgbClr val="0070C0"/>
                </a:solidFill>
                <a:ea typeface="Calibri Light"/>
                <a:cs typeface="Calibri Light"/>
              </a:rPr>
              <a:t>-with SOC):</a:t>
            </a:r>
          </a:p>
        </p:txBody>
      </p:sp>
      <p:cxnSp>
        <p:nvCxnSpPr>
          <p:cNvPr id="4" name="Straight Arrow Connector 3">
            <a:extLst>
              <a:ext uri="{FF2B5EF4-FFF2-40B4-BE49-F238E27FC236}">
                <a16:creationId xmlns:a16="http://schemas.microsoft.com/office/drawing/2014/main" id="{642B5071-43EA-E70A-9EAA-39E2F5F99494}"/>
              </a:ext>
            </a:extLst>
          </p:cNvPr>
          <p:cNvCxnSpPr/>
          <p:nvPr/>
        </p:nvCxnSpPr>
        <p:spPr>
          <a:xfrm flipV="1">
            <a:off x="1631767" y="2897223"/>
            <a:ext cx="205154" cy="1"/>
          </a:xfrm>
          <a:prstGeom prst="straightConnector1">
            <a:avLst/>
          </a:prstGeom>
        </p:spPr>
        <p:style>
          <a:lnRef idx="2">
            <a:schemeClr val="dk1"/>
          </a:lnRef>
          <a:fillRef idx="0">
            <a:schemeClr val="dk1"/>
          </a:fillRef>
          <a:effectRef idx="1">
            <a:schemeClr val="dk1"/>
          </a:effectRef>
          <a:fontRef idx="minor">
            <a:schemeClr val="tx1"/>
          </a:fontRef>
        </p:style>
      </p:cxnSp>
      <p:pic>
        <p:nvPicPr>
          <p:cNvPr id="3" name="Picture 6" descr="Chart, radar chart&#10;&#10;Description automatically generated">
            <a:extLst>
              <a:ext uri="{FF2B5EF4-FFF2-40B4-BE49-F238E27FC236}">
                <a16:creationId xmlns:a16="http://schemas.microsoft.com/office/drawing/2014/main" id="{6A0680F6-7556-59F0-8934-2A4690B37D37}"/>
              </a:ext>
            </a:extLst>
          </p:cNvPr>
          <p:cNvPicPr>
            <a:picLocks noChangeAspect="1"/>
          </p:cNvPicPr>
          <p:nvPr/>
        </p:nvPicPr>
        <p:blipFill>
          <a:blip r:embed="rId2"/>
          <a:stretch>
            <a:fillRect/>
          </a:stretch>
        </p:blipFill>
        <p:spPr>
          <a:xfrm>
            <a:off x="1406804" y="1048620"/>
            <a:ext cx="3283688" cy="2514336"/>
          </a:xfrm>
          <a:prstGeom prst="rect">
            <a:avLst/>
          </a:prstGeom>
        </p:spPr>
      </p:pic>
      <p:pic>
        <p:nvPicPr>
          <p:cNvPr id="7" name="Picture 7" descr="Chart&#10;&#10;Description automatically generated">
            <a:extLst>
              <a:ext uri="{FF2B5EF4-FFF2-40B4-BE49-F238E27FC236}">
                <a16:creationId xmlns:a16="http://schemas.microsoft.com/office/drawing/2014/main" id="{B9912CD6-782A-486C-5ABF-D1FA43358E83}"/>
              </a:ext>
            </a:extLst>
          </p:cNvPr>
          <p:cNvPicPr>
            <a:picLocks noChangeAspect="1"/>
          </p:cNvPicPr>
          <p:nvPr/>
        </p:nvPicPr>
        <p:blipFill>
          <a:blip r:embed="rId3"/>
          <a:stretch>
            <a:fillRect/>
          </a:stretch>
        </p:blipFill>
        <p:spPr>
          <a:xfrm>
            <a:off x="7976190" y="661052"/>
            <a:ext cx="3062176" cy="2594222"/>
          </a:xfrm>
          <a:prstGeom prst="rect">
            <a:avLst/>
          </a:prstGeom>
        </p:spPr>
      </p:pic>
      <p:pic>
        <p:nvPicPr>
          <p:cNvPr id="8" name="Picture 8" descr="Chart, surface chart&#10;&#10;Description automatically generated">
            <a:extLst>
              <a:ext uri="{FF2B5EF4-FFF2-40B4-BE49-F238E27FC236}">
                <a16:creationId xmlns:a16="http://schemas.microsoft.com/office/drawing/2014/main" id="{4D6AE12E-4BF7-D0D5-0C2E-5F9A74DC1287}"/>
              </a:ext>
            </a:extLst>
          </p:cNvPr>
          <p:cNvPicPr>
            <a:picLocks noChangeAspect="1"/>
          </p:cNvPicPr>
          <p:nvPr/>
        </p:nvPicPr>
        <p:blipFill>
          <a:blip r:embed="rId4"/>
          <a:stretch>
            <a:fillRect/>
          </a:stretch>
        </p:blipFill>
        <p:spPr>
          <a:xfrm>
            <a:off x="1153632" y="3781067"/>
            <a:ext cx="3195083" cy="2813468"/>
          </a:xfrm>
          <a:prstGeom prst="rect">
            <a:avLst/>
          </a:prstGeom>
        </p:spPr>
      </p:pic>
      <p:pic>
        <p:nvPicPr>
          <p:cNvPr id="9" name="Picture 9" descr="Chart&#10;&#10;Description automatically generated">
            <a:extLst>
              <a:ext uri="{FF2B5EF4-FFF2-40B4-BE49-F238E27FC236}">
                <a16:creationId xmlns:a16="http://schemas.microsoft.com/office/drawing/2014/main" id="{37F8274C-CCF7-660A-B434-817BF5E8C6AB}"/>
              </a:ext>
            </a:extLst>
          </p:cNvPr>
          <p:cNvPicPr>
            <a:picLocks noChangeAspect="1"/>
          </p:cNvPicPr>
          <p:nvPr/>
        </p:nvPicPr>
        <p:blipFill>
          <a:blip r:embed="rId5"/>
          <a:stretch>
            <a:fillRect/>
          </a:stretch>
        </p:blipFill>
        <p:spPr>
          <a:xfrm>
            <a:off x="7976191" y="3781052"/>
            <a:ext cx="3106479" cy="2512244"/>
          </a:xfrm>
          <a:prstGeom prst="rect">
            <a:avLst/>
          </a:prstGeom>
        </p:spPr>
      </p:pic>
      <p:sp>
        <p:nvSpPr>
          <p:cNvPr id="14" name="TextBox 13">
            <a:extLst>
              <a:ext uri="{FF2B5EF4-FFF2-40B4-BE49-F238E27FC236}">
                <a16:creationId xmlns:a16="http://schemas.microsoft.com/office/drawing/2014/main" id="{3BD7A8EA-E8A2-2378-9D66-65B18F8AE000}"/>
              </a:ext>
            </a:extLst>
          </p:cNvPr>
          <p:cNvSpPr txBox="1"/>
          <p:nvPr/>
        </p:nvSpPr>
        <p:spPr>
          <a:xfrm>
            <a:off x="1934670" y="6591414"/>
            <a:ext cx="2167268"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dirty="0"/>
              <a:t>Fermi surface= -0.0255eV</a:t>
            </a:r>
          </a:p>
        </p:txBody>
      </p:sp>
      <p:sp>
        <p:nvSpPr>
          <p:cNvPr id="17" name="TextBox 16">
            <a:extLst>
              <a:ext uri="{FF2B5EF4-FFF2-40B4-BE49-F238E27FC236}">
                <a16:creationId xmlns:a16="http://schemas.microsoft.com/office/drawing/2014/main" id="{AFEA5560-6AB1-808C-1D68-795184E167D5}"/>
              </a:ext>
            </a:extLst>
          </p:cNvPr>
          <p:cNvSpPr txBox="1"/>
          <p:nvPr/>
        </p:nvSpPr>
        <p:spPr>
          <a:xfrm>
            <a:off x="8305344" y="6290158"/>
            <a:ext cx="2167268"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dirty="0"/>
              <a:t>Fermi surface= +0.0255eV</a:t>
            </a:r>
          </a:p>
        </p:txBody>
      </p:sp>
      <p:sp>
        <p:nvSpPr>
          <p:cNvPr id="18" name="TextBox 17">
            <a:extLst>
              <a:ext uri="{FF2B5EF4-FFF2-40B4-BE49-F238E27FC236}">
                <a16:creationId xmlns:a16="http://schemas.microsoft.com/office/drawing/2014/main" id="{4A7A4B3C-A055-9171-8DBE-C63EF8DE8622}"/>
              </a:ext>
            </a:extLst>
          </p:cNvPr>
          <p:cNvSpPr txBox="1"/>
          <p:nvPr/>
        </p:nvSpPr>
        <p:spPr>
          <a:xfrm>
            <a:off x="8553437" y="3197855"/>
            <a:ext cx="2167268"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dirty="0"/>
              <a:t>Fermi surface= 0.005eV</a:t>
            </a:r>
          </a:p>
        </p:txBody>
      </p:sp>
      <p:sp>
        <p:nvSpPr>
          <p:cNvPr id="20" name="TextBox 19">
            <a:extLst>
              <a:ext uri="{FF2B5EF4-FFF2-40B4-BE49-F238E27FC236}">
                <a16:creationId xmlns:a16="http://schemas.microsoft.com/office/drawing/2014/main" id="{5AA2327F-7C23-9C37-3592-BA60DE9DA810}"/>
              </a:ext>
            </a:extLst>
          </p:cNvPr>
          <p:cNvSpPr txBox="1"/>
          <p:nvPr/>
        </p:nvSpPr>
        <p:spPr>
          <a:xfrm>
            <a:off x="1837205" y="734646"/>
            <a:ext cx="2167268"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dirty="0"/>
              <a:t>Surface States</a:t>
            </a:r>
            <a:endParaRPr lang="en-US" dirty="0"/>
          </a:p>
        </p:txBody>
      </p:sp>
      <p:cxnSp>
        <p:nvCxnSpPr>
          <p:cNvPr id="5" name="Straight Arrow Connector 4">
            <a:extLst>
              <a:ext uri="{FF2B5EF4-FFF2-40B4-BE49-F238E27FC236}">
                <a16:creationId xmlns:a16="http://schemas.microsoft.com/office/drawing/2014/main" id="{E9008A56-0230-EE79-58B6-34F57ECE21C7}"/>
              </a:ext>
            </a:extLst>
          </p:cNvPr>
          <p:cNvCxnSpPr>
            <a:cxnSpLocks/>
          </p:cNvCxnSpPr>
          <p:nvPr/>
        </p:nvCxnSpPr>
        <p:spPr>
          <a:xfrm flipV="1">
            <a:off x="3203659" y="3342535"/>
            <a:ext cx="205154" cy="1"/>
          </a:xfrm>
          <a:prstGeom prst="straightConnector1">
            <a:avLst/>
          </a:prstGeom>
        </p:spPr>
        <p:style>
          <a:lnRef idx="2">
            <a:schemeClr val="dk1"/>
          </a:lnRef>
          <a:fillRef idx="0">
            <a:schemeClr val="dk1"/>
          </a:fillRef>
          <a:effectRef idx="1">
            <a:schemeClr val="dk1"/>
          </a:effectRef>
          <a:fontRef idx="minor">
            <a:schemeClr val="tx1"/>
          </a:fontRef>
        </p:style>
      </p:cxnSp>
      <p:cxnSp>
        <p:nvCxnSpPr>
          <p:cNvPr id="10" name="Straight Arrow Connector 9">
            <a:extLst>
              <a:ext uri="{FF2B5EF4-FFF2-40B4-BE49-F238E27FC236}">
                <a16:creationId xmlns:a16="http://schemas.microsoft.com/office/drawing/2014/main" id="{62F7AB65-FFD6-1EE9-7283-ABEDE9BCBEC9}"/>
              </a:ext>
            </a:extLst>
          </p:cNvPr>
          <p:cNvCxnSpPr>
            <a:cxnSpLocks/>
          </p:cNvCxnSpPr>
          <p:nvPr/>
        </p:nvCxnSpPr>
        <p:spPr>
          <a:xfrm flipV="1">
            <a:off x="1997335" y="3312055"/>
            <a:ext cx="205154" cy="1"/>
          </a:xfrm>
          <a:prstGeom prst="straightConnector1">
            <a:avLst/>
          </a:prstGeom>
        </p:spPr>
        <p:style>
          <a:lnRef idx="2">
            <a:schemeClr val="dk1"/>
          </a:lnRef>
          <a:fillRef idx="0">
            <a:schemeClr val="dk1"/>
          </a:fillRef>
          <a:effectRef idx="1">
            <a:schemeClr val="dk1"/>
          </a:effectRef>
          <a:fontRef idx="minor">
            <a:schemeClr val="tx1"/>
          </a:fontRef>
        </p:style>
      </p:cxnSp>
      <p:cxnSp>
        <p:nvCxnSpPr>
          <p:cNvPr id="6" name="Straight Arrow Connector 5">
            <a:extLst>
              <a:ext uri="{FF2B5EF4-FFF2-40B4-BE49-F238E27FC236}">
                <a16:creationId xmlns:a16="http://schemas.microsoft.com/office/drawing/2014/main" id="{DBCB9275-1DED-6008-00E7-8BFD327C7CA1}"/>
              </a:ext>
            </a:extLst>
          </p:cNvPr>
          <p:cNvCxnSpPr>
            <a:cxnSpLocks/>
          </p:cNvCxnSpPr>
          <p:nvPr/>
        </p:nvCxnSpPr>
        <p:spPr>
          <a:xfrm flipV="1">
            <a:off x="4038713" y="3320724"/>
            <a:ext cx="205154" cy="1"/>
          </a:xfrm>
          <a:prstGeom prst="straightConnector1">
            <a:avLst/>
          </a:prstGeom>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40979036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119B79-CE44-2395-D960-C8607F99C3E9}"/>
              </a:ext>
            </a:extLst>
          </p:cNvPr>
          <p:cNvSpPr>
            <a:spLocks noGrp="1"/>
          </p:cNvSpPr>
          <p:nvPr>
            <p:ph type="title"/>
          </p:nvPr>
        </p:nvSpPr>
        <p:spPr>
          <a:xfrm>
            <a:off x="980440" y="598805"/>
            <a:ext cx="10515600" cy="500359"/>
          </a:xfrm>
        </p:spPr>
        <p:txBody>
          <a:bodyPr>
            <a:normAutofit fontScale="90000"/>
          </a:bodyPr>
          <a:lstStyle/>
          <a:p>
            <a:r>
              <a:rPr lang="en-US" dirty="0">
                <a:latin typeface="Times New Roman"/>
                <a:ea typeface="Calibri Light"/>
                <a:cs typeface="Calibri Light"/>
              </a:rPr>
              <a:t>Why are these systems interesting?</a:t>
            </a:r>
            <a:endParaRPr lang="en-US" dirty="0">
              <a:latin typeface="Times New Roman"/>
            </a:endParaRPr>
          </a:p>
        </p:txBody>
      </p:sp>
      <p:sp>
        <p:nvSpPr>
          <p:cNvPr id="3" name="Content Placeholder 2">
            <a:extLst>
              <a:ext uri="{FF2B5EF4-FFF2-40B4-BE49-F238E27FC236}">
                <a16:creationId xmlns:a16="http://schemas.microsoft.com/office/drawing/2014/main" id="{19A4E186-B109-15C8-D23D-1AAD3197F241}"/>
              </a:ext>
            </a:extLst>
          </p:cNvPr>
          <p:cNvSpPr>
            <a:spLocks noGrp="1"/>
          </p:cNvSpPr>
          <p:nvPr>
            <p:ph idx="1"/>
          </p:nvPr>
        </p:nvSpPr>
        <p:spPr/>
        <p:txBody>
          <a:bodyPr vert="horz" lIns="91440" tIns="45720" rIns="91440" bIns="45720" rtlCol="0" anchor="t">
            <a:normAutofit/>
          </a:bodyPr>
          <a:lstStyle/>
          <a:p>
            <a:pPr marL="0" indent="0">
              <a:buNone/>
            </a:pPr>
            <a:r>
              <a:rPr lang="en-US" dirty="0">
                <a:latin typeface="Times New Roman"/>
                <a:cs typeface="Times New Roman"/>
              </a:rPr>
              <a:t>These systems(</a:t>
            </a:r>
            <a:r>
              <a:rPr lang="en-US" dirty="0" err="1">
                <a:latin typeface="Times New Roman"/>
                <a:cs typeface="Times New Roman"/>
              </a:rPr>
              <a:t>RhSi</a:t>
            </a:r>
            <a:r>
              <a:rPr lang="en-US" dirty="0">
                <a:latin typeface="Times New Roman"/>
                <a:cs typeface="Times New Roman"/>
              </a:rPr>
              <a:t> and </a:t>
            </a:r>
            <a:r>
              <a:rPr lang="en-US" dirty="0" err="1">
                <a:latin typeface="Times New Roman"/>
                <a:cs typeface="Times New Roman"/>
              </a:rPr>
              <a:t>CoSi</a:t>
            </a:r>
            <a:r>
              <a:rPr lang="en-US" dirty="0">
                <a:latin typeface="Times New Roman"/>
                <a:cs typeface="Times New Roman"/>
              </a:rPr>
              <a:t>) are of great interest because :</a:t>
            </a:r>
          </a:p>
          <a:p>
            <a:r>
              <a:rPr lang="en-US" dirty="0">
                <a:latin typeface="Times New Roman"/>
                <a:cs typeface="Times New Roman"/>
              </a:rPr>
              <a:t>They have large Fermi arcs(experimental visualization is easier)</a:t>
            </a:r>
          </a:p>
          <a:p>
            <a:r>
              <a:rPr lang="en-US" dirty="0">
                <a:latin typeface="Times New Roman"/>
                <a:cs typeface="Times New Roman"/>
              </a:rPr>
              <a:t>The fermi arcs are  disjoint unlike </a:t>
            </a:r>
            <a:r>
              <a:rPr lang="en-US" dirty="0" err="1">
                <a:latin typeface="Times New Roman"/>
                <a:cs typeface="Times New Roman"/>
              </a:rPr>
              <a:t>TaAs</a:t>
            </a:r>
            <a:r>
              <a:rPr lang="en-US" dirty="0">
                <a:latin typeface="Times New Roman"/>
                <a:cs typeface="Times New Roman"/>
              </a:rPr>
              <a:t>.</a:t>
            </a:r>
          </a:p>
          <a:p>
            <a:r>
              <a:rPr lang="en-US" dirty="0">
                <a:latin typeface="Times New Roman"/>
                <a:cs typeface="Times New Roman"/>
              </a:rPr>
              <a:t>The arcs are topologically protected against perturbations.</a:t>
            </a:r>
          </a:p>
          <a:p>
            <a:r>
              <a:rPr lang="en-US" dirty="0">
                <a:latin typeface="Times New Roman"/>
                <a:cs typeface="Times New Roman"/>
              </a:rPr>
              <a:t>Have large topologically non-trivial energy window.</a:t>
            </a:r>
          </a:p>
          <a:p>
            <a:r>
              <a:rPr lang="en-US" dirty="0">
                <a:latin typeface="Times New Roman"/>
                <a:cs typeface="Times New Roman"/>
              </a:rPr>
              <a:t>The number of Weyl points in the bulk is the least(2) and the largest chiral charge ever measured in a bulk material(4)</a:t>
            </a:r>
          </a:p>
          <a:p>
            <a:r>
              <a:rPr lang="en-US" dirty="0">
                <a:latin typeface="Times New Roman"/>
                <a:cs typeface="Times New Roman"/>
              </a:rPr>
              <a:t> Can be helpful in probing the quantized </a:t>
            </a:r>
            <a:r>
              <a:rPr lang="en-US" dirty="0" err="1">
                <a:latin typeface="Times New Roman"/>
                <a:cs typeface="Times New Roman"/>
              </a:rPr>
              <a:t>photogalvanic</a:t>
            </a:r>
            <a:r>
              <a:rPr lang="en-US" dirty="0">
                <a:latin typeface="Times New Roman"/>
                <a:cs typeface="Times New Roman"/>
              </a:rPr>
              <a:t> effect and understanding light matter interactions</a:t>
            </a:r>
          </a:p>
          <a:p>
            <a:endParaRPr lang="en-US" dirty="0">
              <a:latin typeface="Times New Roman"/>
              <a:cs typeface="Times New Roman"/>
            </a:endParaRPr>
          </a:p>
        </p:txBody>
      </p:sp>
    </p:spTree>
    <p:extLst>
      <p:ext uri="{BB962C8B-B14F-4D97-AF65-F5344CB8AC3E}">
        <p14:creationId xmlns:p14="http://schemas.microsoft.com/office/powerpoint/2010/main" val="40299347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5A1B7A-01E2-9576-7E2B-369AC16C05A1}"/>
              </a:ext>
            </a:extLst>
          </p:cNvPr>
          <p:cNvSpPr>
            <a:spLocks noGrp="1"/>
          </p:cNvSpPr>
          <p:nvPr>
            <p:ph type="title"/>
          </p:nvPr>
        </p:nvSpPr>
        <p:spPr>
          <a:xfrm>
            <a:off x="838200" y="365125"/>
            <a:ext cx="10515600" cy="736283"/>
          </a:xfrm>
        </p:spPr>
        <p:txBody>
          <a:bodyPr/>
          <a:lstStyle/>
          <a:p>
            <a:r>
              <a:rPr lang="en-US" dirty="0">
                <a:latin typeface="Times New Roman"/>
                <a:cs typeface="Times New Roman"/>
              </a:rPr>
              <a:t>Future directions:</a:t>
            </a:r>
          </a:p>
        </p:txBody>
      </p:sp>
      <p:sp>
        <p:nvSpPr>
          <p:cNvPr id="4" name="Content Placeholder 3">
            <a:extLst>
              <a:ext uri="{FF2B5EF4-FFF2-40B4-BE49-F238E27FC236}">
                <a16:creationId xmlns:a16="http://schemas.microsoft.com/office/drawing/2014/main" id="{90527510-A59F-2209-B118-25F9210A122F}"/>
              </a:ext>
            </a:extLst>
          </p:cNvPr>
          <p:cNvSpPr>
            <a:spLocks noGrp="1"/>
          </p:cNvSpPr>
          <p:nvPr>
            <p:ph idx="1"/>
          </p:nvPr>
        </p:nvSpPr>
        <p:spPr/>
        <p:txBody>
          <a:bodyPr vert="horz" lIns="91440" tIns="45720" rIns="91440" bIns="45720" rtlCol="0" anchor="t">
            <a:normAutofit/>
          </a:bodyPr>
          <a:lstStyle/>
          <a:p>
            <a:r>
              <a:rPr lang="en-US" dirty="0">
                <a:latin typeface="Times New Roman"/>
                <a:cs typeface="Times New Roman"/>
              </a:rPr>
              <a:t>Symmetries might be protected.</a:t>
            </a:r>
          </a:p>
          <a:p>
            <a:r>
              <a:rPr lang="en-US" dirty="0">
                <a:latin typeface="Times New Roman"/>
                <a:cs typeface="Times New Roman"/>
              </a:rPr>
              <a:t>Multifold fermions might not be there. Some degeneracy will be lifted.</a:t>
            </a:r>
          </a:p>
          <a:p>
            <a:r>
              <a:rPr lang="en-US" dirty="0">
                <a:latin typeface="Times New Roman"/>
                <a:cs typeface="Times New Roman"/>
              </a:rPr>
              <a:t>There may be a possibility of having a topological phase transition from semimetal to different phases.</a:t>
            </a:r>
          </a:p>
          <a:p>
            <a:pPr marL="0" indent="0">
              <a:buNone/>
            </a:pPr>
            <a:endParaRPr lang="en-US" dirty="0">
              <a:latin typeface="Times New Roman"/>
              <a:cs typeface="Times New Roman"/>
            </a:endParaRPr>
          </a:p>
        </p:txBody>
      </p:sp>
      <p:sp>
        <p:nvSpPr>
          <p:cNvPr id="5" name="TextBox 4">
            <a:extLst>
              <a:ext uri="{FF2B5EF4-FFF2-40B4-BE49-F238E27FC236}">
                <a16:creationId xmlns:a16="http://schemas.microsoft.com/office/drawing/2014/main" id="{26544EAF-4B05-EA3D-8239-5C9B55F7CEBA}"/>
              </a:ext>
            </a:extLst>
          </p:cNvPr>
          <p:cNvSpPr txBox="1"/>
          <p:nvPr/>
        </p:nvSpPr>
        <p:spPr>
          <a:xfrm>
            <a:off x="843280" y="1026160"/>
            <a:ext cx="805688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dirty="0">
                <a:latin typeface="Times New Roman"/>
                <a:cs typeface="Times New Roman"/>
              </a:rPr>
              <a:t>Effect of Impurities on Transition metal </a:t>
            </a:r>
            <a:r>
              <a:rPr lang="en-US" sz="2800" dirty="0" err="1">
                <a:latin typeface="Times New Roman"/>
                <a:cs typeface="Times New Roman"/>
              </a:rPr>
              <a:t>silicides</a:t>
            </a:r>
            <a:r>
              <a:rPr lang="en-US" sz="2800" dirty="0">
                <a:latin typeface="Times New Roman"/>
                <a:cs typeface="Times New Roman"/>
              </a:rPr>
              <a:t>:</a:t>
            </a:r>
          </a:p>
        </p:txBody>
      </p:sp>
    </p:spTree>
    <p:extLst>
      <p:ext uri="{BB962C8B-B14F-4D97-AF65-F5344CB8AC3E}">
        <p14:creationId xmlns:p14="http://schemas.microsoft.com/office/powerpoint/2010/main" val="25946474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6">
            <a:extLst>
              <a:ext uri="{FF2B5EF4-FFF2-40B4-BE49-F238E27FC236}">
                <a16:creationId xmlns:a16="http://schemas.microsoft.com/office/drawing/2014/main" id="{05F4466E-DD10-F1C7-3DF0-F1AFD3859693}"/>
              </a:ext>
            </a:extLst>
          </p:cNvPr>
          <p:cNvSpPr>
            <a:spLocks noGrp="1"/>
          </p:cNvSpPr>
          <p:nvPr>
            <p:ph type="subTitle" idx="1"/>
          </p:nvPr>
        </p:nvSpPr>
        <p:spPr>
          <a:xfrm>
            <a:off x="560295" y="597712"/>
            <a:ext cx="11261910" cy="6128058"/>
          </a:xfrm>
        </p:spPr>
        <p:txBody>
          <a:bodyPr vert="horz" lIns="91440" tIns="45720" rIns="91440" bIns="45720" rtlCol="0" anchor="t">
            <a:normAutofit/>
          </a:bodyPr>
          <a:lstStyle/>
          <a:p>
            <a:r>
              <a:rPr lang="en-US" dirty="0">
                <a:latin typeface="Times New Roman"/>
                <a:cs typeface="Calibri"/>
              </a:rPr>
              <a:t>Unfolding of folded bands for supercell:</a:t>
            </a:r>
            <a:endParaRPr lang="en-US">
              <a:latin typeface="Times New Roman"/>
              <a:cs typeface="Times New Roman"/>
            </a:endParaRPr>
          </a:p>
        </p:txBody>
      </p:sp>
      <p:sp>
        <p:nvSpPr>
          <p:cNvPr id="3" name="TextBox 2">
            <a:extLst>
              <a:ext uri="{FF2B5EF4-FFF2-40B4-BE49-F238E27FC236}">
                <a16:creationId xmlns:a16="http://schemas.microsoft.com/office/drawing/2014/main" id="{A4259432-87E7-8FF1-E22B-9093377FC23B}"/>
              </a:ext>
            </a:extLst>
          </p:cNvPr>
          <p:cNvSpPr txBox="1"/>
          <p:nvPr/>
        </p:nvSpPr>
        <p:spPr>
          <a:xfrm>
            <a:off x="3526807" y="6536881"/>
            <a:ext cx="5673968"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dirty="0">
                <a:cs typeface="Calibri"/>
                <a:hlinkClick r:id="rId2"/>
              </a:rPr>
              <a:t>https://journals.aps.org/prb/abstract/10.1103/PhysRevB.85.085201</a:t>
            </a:r>
            <a:endParaRPr lang="en-US" sz="1100" dirty="0"/>
          </a:p>
        </p:txBody>
      </p:sp>
      <p:pic>
        <p:nvPicPr>
          <p:cNvPr id="4" name="Picture 4" descr="Diagram&#10;&#10;Description automatically generated">
            <a:extLst>
              <a:ext uri="{FF2B5EF4-FFF2-40B4-BE49-F238E27FC236}">
                <a16:creationId xmlns:a16="http://schemas.microsoft.com/office/drawing/2014/main" id="{0B7BB0F7-D5C9-902E-E2C7-769DF18E5D9D}"/>
              </a:ext>
            </a:extLst>
          </p:cNvPr>
          <p:cNvPicPr>
            <a:picLocks noChangeAspect="1"/>
          </p:cNvPicPr>
          <p:nvPr/>
        </p:nvPicPr>
        <p:blipFill>
          <a:blip r:embed="rId3"/>
          <a:stretch>
            <a:fillRect/>
          </a:stretch>
        </p:blipFill>
        <p:spPr>
          <a:xfrm>
            <a:off x="1363786" y="1869080"/>
            <a:ext cx="4325815" cy="3451996"/>
          </a:xfrm>
          <a:prstGeom prst="rect">
            <a:avLst/>
          </a:prstGeom>
        </p:spPr>
      </p:pic>
      <p:pic>
        <p:nvPicPr>
          <p:cNvPr id="5" name="Picture 5" descr="A picture containing histogram&#10;&#10;Description automatically generated">
            <a:extLst>
              <a:ext uri="{FF2B5EF4-FFF2-40B4-BE49-F238E27FC236}">
                <a16:creationId xmlns:a16="http://schemas.microsoft.com/office/drawing/2014/main" id="{D59DB06B-284F-0268-7074-2A23AA4CBF02}"/>
              </a:ext>
            </a:extLst>
          </p:cNvPr>
          <p:cNvPicPr>
            <a:picLocks noChangeAspect="1"/>
          </p:cNvPicPr>
          <p:nvPr/>
        </p:nvPicPr>
        <p:blipFill>
          <a:blip r:embed="rId4"/>
          <a:stretch>
            <a:fillRect/>
          </a:stretch>
        </p:blipFill>
        <p:spPr>
          <a:xfrm>
            <a:off x="6971323" y="1821351"/>
            <a:ext cx="4267199" cy="3547453"/>
          </a:xfrm>
          <a:prstGeom prst="rect">
            <a:avLst/>
          </a:prstGeom>
        </p:spPr>
      </p:pic>
      <p:sp>
        <p:nvSpPr>
          <p:cNvPr id="6" name="TextBox 5">
            <a:extLst>
              <a:ext uri="{FF2B5EF4-FFF2-40B4-BE49-F238E27FC236}">
                <a16:creationId xmlns:a16="http://schemas.microsoft.com/office/drawing/2014/main" id="{58CC5017-1102-9FC3-F991-62EAEB69370C}"/>
              </a:ext>
            </a:extLst>
          </p:cNvPr>
          <p:cNvSpPr txBox="1"/>
          <p:nvPr/>
        </p:nvSpPr>
        <p:spPr>
          <a:xfrm>
            <a:off x="2920609" y="5368778"/>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latin typeface="Times New Roman"/>
                <a:cs typeface="Times New Roman"/>
              </a:rPr>
              <a:t>2x2x2 supercell</a:t>
            </a:r>
          </a:p>
        </p:txBody>
      </p:sp>
    </p:spTree>
    <p:extLst>
      <p:ext uri="{BB962C8B-B14F-4D97-AF65-F5344CB8AC3E}">
        <p14:creationId xmlns:p14="http://schemas.microsoft.com/office/powerpoint/2010/main" val="20492782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5EB5BA28-71BC-10E2-A841-B4A2F1F7644B}"/>
              </a:ext>
            </a:extLst>
          </p:cNvPr>
          <p:cNvSpPr txBox="1"/>
          <p:nvPr/>
        </p:nvSpPr>
        <p:spPr>
          <a:xfrm>
            <a:off x="4229122" y="387316"/>
            <a:ext cx="3691269"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latin typeface="Times New Roman"/>
                <a:cs typeface="Times New Roman"/>
              </a:rPr>
              <a:t>Topological fermions</a:t>
            </a:r>
          </a:p>
        </p:txBody>
      </p:sp>
      <p:cxnSp>
        <p:nvCxnSpPr>
          <p:cNvPr id="12" name="Straight Arrow Connector 11">
            <a:extLst>
              <a:ext uri="{FF2B5EF4-FFF2-40B4-BE49-F238E27FC236}">
                <a16:creationId xmlns:a16="http://schemas.microsoft.com/office/drawing/2014/main" id="{50DE1218-3F0D-5C91-F52D-9F04F0D80714}"/>
              </a:ext>
            </a:extLst>
          </p:cNvPr>
          <p:cNvCxnSpPr/>
          <p:nvPr/>
        </p:nvCxnSpPr>
        <p:spPr>
          <a:xfrm flipH="1">
            <a:off x="4401215" y="1059047"/>
            <a:ext cx="1008320" cy="82579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3" name="Straight Arrow Connector 12">
            <a:extLst>
              <a:ext uri="{FF2B5EF4-FFF2-40B4-BE49-F238E27FC236}">
                <a16:creationId xmlns:a16="http://schemas.microsoft.com/office/drawing/2014/main" id="{49A222C7-252C-E0A2-9C83-C544E98F753A}"/>
              </a:ext>
            </a:extLst>
          </p:cNvPr>
          <p:cNvCxnSpPr>
            <a:cxnSpLocks/>
          </p:cNvCxnSpPr>
          <p:nvPr/>
        </p:nvCxnSpPr>
        <p:spPr>
          <a:xfrm>
            <a:off x="5471558" y="1059047"/>
            <a:ext cx="1030040" cy="100096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4" name="TextBox 13">
            <a:extLst>
              <a:ext uri="{FF2B5EF4-FFF2-40B4-BE49-F238E27FC236}">
                <a16:creationId xmlns:a16="http://schemas.microsoft.com/office/drawing/2014/main" id="{3D236097-201F-DB2D-F3F1-FB49EB7C8523}"/>
              </a:ext>
            </a:extLst>
          </p:cNvPr>
          <p:cNvSpPr txBox="1"/>
          <p:nvPr/>
        </p:nvSpPr>
        <p:spPr>
          <a:xfrm>
            <a:off x="2210243" y="1917848"/>
            <a:ext cx="322166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latin typeface="Times New Roman"/>
                <a:cs typeface="Times New Roman"/>
              </a:rPr>
              <a:t>Conventional fermions</a:t>
            </a:r>
          </a:p>
        </p:txBody>
      </p:sp>
      <p:sp>
        <p:nvSpPr>
          <p:cNvPr id="15" name="TextBox 14">
            <a:extLst>
              <a:ext uri="{FF2B5EF4-FFF2-40B4-BE49-F238E27FC236}">
                <a16:creationId xmlns:a16="http://schemas.microsoft.com/office/drawing/2014/main" id="{103B275E-4BC4-7D1B-6D27-8A30DF489914}"/>
              </a:ext>
            </a:extLst>
          </p:cNvPr>
          <p:cNvSpPr txBox="1"/>
          <p:nvPr/>
        </p:nvSpPr>
        <p:spPr>
          <a:xfrm>
            <a:off x="5275963" y="1953289"/>
            <a:ext cx="3868479"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latin typeface="Times New Roman"/>
                <a:cs typeface="Times New Roman"/>
              </a:rPr>
              <a:t>Unconventional fermions</a:t>
            </a:r>
          </a:p>
        </p:txBody>
      </p:sp>
      <p:sp>
        <p:nvSpPr>
          <p:cNvPr id="16" name="TextBox 15">
            <a:extLst>
              <a:ext uri="{FF2B5EF4-FFF2-40B4-BE49-F238E27FC236}">
                <a16:creationId xmlns:a16="http://schemas.microsoft.com/office/drawing/2014/main" id="{ABBD3A0E-9B94-D376-AD7F-CE1ECD416767}"/>
              </a:ext>
            </a:extLst>
          </p:cNvPr>
          <p:cNvSpPr txBox="1"/>
          <p:nvPr/>
        </p:nvSpPr>
        <p:spPr>
          <a:xfrm>
            <a:off x="2077336" y="4008918"/>
            <a:ext cx="873642"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latin typeface="Times New Roman"/>
                <a:cs typeface="Times New Roman"/>
              </a:rPr>
              <a:t>Dirac</a:t>
            </a:r>
          </a:p>
        </p:txBody>
      </p:sp>
      <p:sp>
        <p:nvSpPr>
          <p:cNvPr id="17" name="TextBox 16">
            <a:extLst>
              <a:ext uri="{FF2B5EF4-FFF2-40B4-BE49-F238E27FC236}">
                <a16:creationId xmlns:a16="http://schemas.microsoft.com/office/drawing/2014/main" id="{4BEB89FD-8898-DDFA-F191-70D5CAFB7702}"/>
              </a:ext>
            </a:extLst>
          </p:cNvPr>
          <p:cNvSpPr txBox="1"/>
          <p:nvPr/>
        </p:nvSpPr>
        <p:spPr>
          <a:xfrm>
            <a:off x="3583615" y="4239289"/>
            <a:ext cx="900223"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latin typeface="Times New Roman"/>
                <a:cs typeface="Times New Roman"/>
              </a:rPr>
              <a:t>Weyl</a:t>
            </a:r>
          </a:p>
        </p:txBody>
      </p:sp>
      <p:sp>
        <p:nvSpPr>
          <p:cNvPr id="18" name="TextBox 17">
            <a:extLst>
              <a:ext uri="{FF2B5EF4-FFF2-40B4-BE49-F238E27FC236}">
                <a16:creationId xmlns:a16="http://schemas.microsoft.com/office/drawing/2014/main" id="{77BD58A0-19A2-A00A-B56E-185F3204F9B7}"/>
              </a:ext>
            </a:extLst>
          </p:cNvPr>
          <p:cNvSpPr txBox="1"/>
          <p:nvPr/>
        </p:nvSpPr>
        <p:spPr>
          <a:xfrm>
            <a:off x="5098754" y="3902591"/>
            <a:ext cx="1449572"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latin typeface="Times New Roman"/>
                <a:cs typeface="Times New Roman"/>
              </a:rPr>
              <a:t>Majorana</a:t>
            </a:r>
          </a:p>
        </p:txBody>
      </p:sp>
      <p:sp>
        <p:nvSpPr>
          <p:cNvPr id="19" name="TextBox 18">
            <a:extLst>
              <a:ext uri="{FF2B5EF4-FFF2-40B4-BE49-F238E27FC236}">
                <a16:creationId xmlns:a16="http://schemas.microsoft.com/office/drawing/2014/main" id="{5A7087D0-5089-7956-3810-39B8BCCF4704}"/>
              </a:ext>
            </a:extLst>
          </p:cNvPr>
          <p:cNvSpPr txBox="1"/>
          <p:nvPr/>
        </p:nvSpPr>
        <p:spPr>
          <a:xfrm>
            <a:off x="2015313" y="2289987"/>
            <a:ext cx="3257107"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latin typeface="Times New Roman"/>
                <a:cs typeface="Times New Roman"/>
              </a:rPr>
              <a:t>(have counterpart in high energy physics)</a:t>
            </a:r>
          </a:p>
        </p:txBody>
      </p:sp>
      <p:sp>
        <p:nvSpPr>
          <p:cNvPr id="20" name="TextBox 19">
            <a:extLst>
              <a:ext uri="{FF2B5EF4-FFF2-40B4-BE49-F238E27FC236}">
                <a16:creationId xmlns:a16="http://schemas.microsoft.com/office/drawing/2014/main" id="{08ADB01C-96F0-3632-0398-70DC75391046}"/>
              </a:ext>
            </a:extLst>
          </p:cNvPr>
          <p:cNvSpPr txBox="1"/>
          <p:nvPr/>
        </p:nvSpPr>
        <p:spPr>
          <a:xfrm>
            <a:off x="5382288" y="2289987"/>
            <a:ext cx="3257106"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latin typeface="Times New Roman"/>
                <a:cs typeface="Times New Roman"/>
              </a:rPr>
              <a:t>(no counterpart in high energy physics)</a:t>
            </a:r>
          </a:p>
        </p:txBody>
      </p:sp>
      <p:cxnSp>
        <p:nvCxnSpPr>
          <p:cNvPr id="21" name="Connector: Elbow 20">
            <a:extLst>
              <a:ext uri="{FF2B5EF4-FFF2-40B4-BE49-F238E27FC236}">
                <a16:creationId xmlns:a16="http://schemas.microsoft.com/office/drawing/2014/main" id="{C2016866-0EE3-6EA5-CA9D-0E75E9D0F2DF}"/>
              </a:ext>
            </a:extLst>
          </p:cNvPr>
          <p:cNvCxnSpPr/>
          <p:nvPr/>
        </p:nvCxnSpPr>
        <p:spPr>
          <a:xfrm flipH="1">
            <a:off x="2950312" y="2877658"/>
            <a:ext cx="999460" cy="1304261"/>
          </a:xfrm>
          <a:prstGeom prst="bentConnector3">
            <a:avLst/>
          </a:prstGeom>
          <a:ln>
            <a:tailEnd type="triangle"/>
          </a:ln>
        </p:spPr>
        <p:style>
          <a:lnRef idx="2">
            <a:schemeClr val="dk1"/>
          </a:lnRef>
          <a:fillRef idx="0">
            <a:schemeClr val="dk1"/>
          </a:fillRef>
          <a:effectRef idx="1">
            <a:schemeClr val="dk1"/>
          </a:effectRef>
          <a:fontRef idx="minor">
            <a:schemeClr val="tx1"/>
          </a:fontRef>
        </p:style>
      </p:cxnSp>
      <p:cxnSp>
        <p:nvCxnSpPr>
          <p:cNvPr id="22" name="Connector: Elbow 21">
            <a:extLst>
              <a:ext uri="{FF2B5EF4-FFF2-40B4-BE49-F238E27FC236}">
                <a16:creationId xmlns:a16="http://schemas.microsoft.com/office/drawing/2014/main" id="{A3C8FF00-1993-B1E0-70D8-5D64363049EB}"/>
              </a:ext>
            </a:extLst>
          </p:cNvPr>
          <p:cNvCxnSpPr>
            <a:cxnSpLocks/>
          </p:cNvCxnSpPr>
          <p:nvPr/>
        </p:nvCxnSpPr>
        <p:spPr>
          <a:xfrm>
            <a:off x="3958632" y="2877657"/>
            <a:ext cx="1056167" cy="1215657"/>
          </a:xfrm>
          <a:prstGeom prst="bentConnector3">
            <a:avLst/>
          </a:prstGeom>
          <a:ln>
            <a:tailEnd type="triangle"/>
          </a:ln>
        </p:spPr>
        <p:style>
          <a:lnRef idx="2">
            <a:schemeClr val="dk1"/>
          </a:lnRef>
          <a:fillRef idx="0">
            <a:schemeClr val="dk1"/>
          </a:fillRef>
          <a:effectRef idx="1">
            <a:schemeClr val="dk1"/>
          </a:effectRef>
          <a:fontRef idx="minor">
            <a:schemeClr val="tx1"/>
          </a:fontRef>
        </p:style>
      </p:cxnSp>
      <p:cxnSp>
        <p:nvCxnSpPr>
          <p:cNvPr id="23" name="Straight Arrow Connector 22">
            <a:extLst>
              <a:ext uri="{FF2B5EF4-FFF2-40B4-BE49-F238E27FC236}">
                <a16:creationId xmlns:a16="http://schemas.microsoft.com/office/drawing/2014/main" id="{722419FD-EA5C-239D-6B47-520929B8EE26}"/>
              </a:ext>
            </a:extLst>
          </p:cNvPr>
          <p:cNvCxnSpPr/>
          <p:nvPr/>
        </p:nvCxnSpPr>
        <p:spPr>
          <a:xfrm>
            <a:off x="3950880" y="2559789"/>
            <a:ext cx="10635" cy="171184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pic>
        <p:nvPicPr>
          <p:cNvPr id="2" name="Picture 2">
            <a:extLst>
              <a:ext uri="{FF2B5EF4-FFF2-40B4-BE49-F238E27FC236}">
                <a16:creationId xmlns:a16="http://schemas.microsoft.com/office/drawing/2014/main" id="{31C6F639-06E6-683B-92E6-ECD130C25128}"/>
              </a:ext>
            </a:extLst>
          </p:cNvPr>
          <p:cNvPicPr>
            <a:picLocks noChangeAspect="1"/>
          </p:cNvPicPr>
          <p:nvPr/>
        </p:nvPicPr>
        <p:blipFill>
          <a:blip r:embed="rId2"/>
          <a:stretch>
            <a:fillRect/>
          </a:stretch>
        </p:blipFill>
        <p:spPr>
          <a:xfrm>
            <a:off x="10643191" y="170895"/>
            <a:ext cx="1334387" cy="1474604"/>
          </a:xfrm>
          <a:prstGeom prst="rect">
            <a:avLst/>
          </a:prstGeom>
        </p:spPr>
      </p:pic>
      <p:pic>
        <p:nvPicPr>
          <p:cNvPr id="3" name="Picture 3">
            <a:extLst>
              <a:ext uri="{FF2B5EF4-FFF2-40B4-BE49-F238E27FC236}">
                <a16:creationId xmlns:a16="http://schemas.microsoft.com/office/drawing/2014/main" id="{CF396639-E30C-3711-5558-D0C7FEE303E7}"/>
              </a:ext>
            </a:extLst>
          </p:cNvPr>
          <p:cNvPicPr>
            <a:picLocks noChangeAspect="1"/>
          </p:cNvPicPr>
          <p:nvPr/>
        </p:nvPicPr>
        <p:blipFill>
          <a:blip r:embed="rId3"/>
          <a:stretch>
            <a:fillRect/>
          </a:stretch>
        </p:blipFill>
        <p:spPr>
          <a:xfrm>
            <a:off x="10643191" y="1988179"/>
            <a:ext cx="1502734" cy="2039896"/>
          </a:xfrm>
          <a:prstGeom prst="rect">
            <a:avLst/>
          </a:prstGeom>
        </p:spPr>
      </p:pic>
      <p:pic>
        <p:nvPicPr>
          <p:cNvPr id="4" name="Picture 4">
            <a:extLst>
              <a:ext uri="{FF2B5EF4-FFF2-40B4-BE49-F238E27FC236}">
                <a16:creationId xmlns:a16="http://schemas.microsoft.com/office/drawing/2014/main" id="{8751290C-ABB1-083D-9F03-2046F984AB65}"/>
              </a:ext>
            </a:extLst>
          </p:cNvPr>
          <p:cNvPicPr>
            <a:picLocks noChangeAspect="1"/>
          </p:cNvPicPr>
          <p:nvPr/>
        </p:nvPicPr>
        <p:blipFill>
          <a:blip r:embed="rId4"/>
          <a:stretch>
            <a:fillRect/>
          </a:stretch>
        </p:blipFill>
        <p:spPr>
          <a:xfrm>
            <a:off x="10643190" y="4372774"/>
            <a:ext cx="1502735" cy="2197126"/>
          </a:xfrm>
          <a:prstGeom prst="rect">
            <a:avLst/>
          </a:prstGeom>
        </p:spPr>
      </p:pic>
      <p:sp>
        <p:nvSpPr>
          <p:cNvPr id="26" name="TextBox 25">
            <a:extLst>
              <a:ext uri="{FF2B5EF4-FFF2-40B4-BE49-F238E27FC236}">
                <a16:creationId xmlns:a16="http://schemas.microsoft.com/office/drawing/2014/main" id="{80968381-6C82-B78A-3120-73F5C389A59D}"/>
              </a:ext>
            </a:extLst>
          </p:cNvPr>
          <p:cNvSpPr txBox="1"/>
          <p:nvPr/>
        </p:nvSpPr>
        <p:spPr>
          <a:xfrm>
            <a:off x="10822613" y="1607731"/>
            <a:ext cx="971106"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latin typeface="Times New Roman"/>
                <a:cs typeface="Times New Roman"/>
              </a:rPr>
              <a:t>Majorana</a:t>
            </a:r>
          </a:p>
        </p:txBody>
      </p:sp>
      <p:sp>
        <p:nvSpPr>
          <p:cNvPr id="29" name="TextBox 28">
            <a:extLst>
              <a:ext uri="{FF2B5EF4-FFF2-40B4-BE49-F238E27FC236}">
                <a16:creationId xmlns:a16="http://schemas.microsoft.com/office/drawing/2014/main" id="{413A385A-AA52-8555-3313-01A542F35270}"/>
              </a:ext>
            </a:extLst>
          </p:cNvPr>
          <p:cNvSpPr txBox="1"/>
          <p:nvPr/>
        </p:nvSpPr>
        <p:spPr>
          <a:xfrm>
            <a:off x="11044124" y="4026636"/>
            <a:ext cx="66099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latin typeface="Times New Roman"/>
                <a:cs typeface="Times New Roman"/>
              </a:rPr>
              <a:t>Weyl</a:t>
            </a:r>
          </a:p>
        </p:txBody>
      </p:sp>
      <p:sp>
        <p:nvSpPr>
          <p:cNvPr id="30" name="TextBox 29">
            <a:extLst>
              <a:ext uri="{FF2B5EF4-FFF2-40B4-BE49-F238E27FC236}">
                <a16:creationId xmlns:a16="http://schemas.microsoft.com/office/drawing/2014/main" id="{BE9916E1-2F1F-567E-580C-D4206E03FD66}"/>
              </a:ext>
            </a:extLst>
          </p:cNvPr>
          <p:cNvSpPr txBox="1"/>
          <p:nvPr/>
        </p:nvSpPr>
        <p:spPr>
          <a:xfrm>
            <a:off x="11026404" y="6551870"/>
            <a:ext cx="678712"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latin typeface="Times New Roman"/>
                <a:ea typeface="Calibri"/>
                <a:cs typeface="Times New Roman"/>
              </a:rPr>
              <a:t>Dirac</a:t>
            </a:r>
          </a:p>
        </p:txBody>
      </p:sp>
      <p:sp>
        <p:nvSpPr>
          <p:cNvPr id="6" name="TextBox 5">
            <a:extLst>
              <a:ext uri="{FF2B5EF4-FFF2-40B4-BE49-F238E27FC236}">
                <a16:creationId xmlns:a16="http://schemas.microsoft.com/office/drawing/2014/main" id="{BF6B9BF3-13A7-7310-78DE-3D2F02E16F4B}"/>
              </a:ext>
            </a:extLst>
          </p:cNvPr>
          <p:cNvSpPr txBox="1"/>
          <p:nvPr/>
        </p:nvSpPr>
        <p:spPr>
          <a:xfrm>
            <a:off x="3405554" y="846016"/>
            <a:ext cx="5800967"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latin typeface="Times New Roman"/>
                <a:ea typeface="Calibri"/>
                <a:cs typeface="Times New Roman"/>
              </a:rPr>
              <a:t>Low energy excitations around gapless points protected by symmetries</a:t>
            </a:r>
          </a:p>
        </p:txBody>
      </p:sp>
    </p:spTree>
    <p:extLst>
      <p:ext uri="{BB962C8B-B14F-4D97-AF65-F5344CB8AC3E}">
        <p14:creationId xmlns:p14="http://schemas.microsoft.com/office/powerpoint/2010/main" val="7373780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6" descr="Diagram&#10;&#10;Description automatically generated">
            <a:extLst>
              <a:ext uri="{FF2B5EF4-FFF2-40B4-BE49-F238E27FC236}">
                <a16:creationId xmlns:a16="http://schemas.microsoft.com/office/drawing/2014/main" id="{FDD61CDD-2818-D505-E4EB-2BD809C27DEC}"/>
              </a:ext>
            </a:extLst>
          </p:cNvPr>
          <p:cNvPicPr>
            <a:picLocks noGrp="1" noChangeAspect="1"/>
          </p:cNvPicPr>
          <p:nvPr>
            <p:ph idx="1"/>
          </p:nvPr>
        </p:nvPicPr>
        <p:blipFill>
          <a:blip r:embed="rId2"/>
          <a:stretch>
            <a:fillRect/>
          </a:stretch>
        </p:blipFill>
        <p:spPr>
          <a:xfrm>
            <a:off x="937990" y="1629115"/>
            <a:ext cx="4773003" cy="3414834"/>
          </a:xfrm>
        </p:spPr>
      </p:pic>
      <p:pic>
        <p:nvPicPr>
          <p:cNvPr id="7" name="Picture 7" descr="Diagram&#10;&#10;Description automatically generated">
            <a:extLst>
              <a:ext uri="{FF2B5EF4-FFF2-40B4-BE49-F238E27FC236}">
                <a16:creationId xmlns:a16="http://schemas.microsoft.com/office/drawing/2014/main" id="{8E07B068-5016-D31B-2BBA-DAE82E908017}"/>
              </a:ext>
            </a:extLst>
          </p:cNvPr>
          <p:cNvPicPr>
            <a:picLocks noChangeAspect="1"/>
          </p:cNvPicPr>
          <p:nvPr/>
        </p:nvPicPr>
        <p:blipFill>
          <a:blip r:embed="rId3"/>
          <a:stretch>
            <a:fillRect/>
          </a:stretch>
        </p:blipFill>
        <p:spPr>
          <a:xfrm>
            <a:off x="6863862" y="1711706"/>
            <a:ext cx="4833814" cy="3200127"/>
          </a:xfrm>
          <a:prstGeom prst="rect">
            <a:avLst/>
          </a:prstGeom>
        </p:spPr>
      </p:pic>
      <p:sp>
        <p:nvSpPr>
          <p:cNvPr id="8" name="TextBox 7">
            <a:extLst>
              <a:ext uri="{FF2B5EF4-FFF2-40B4-BE49-F238E27FC236}">
                <a16:creationId xmlns:a16="http://schemas.microsoft.com/office/drawing/2014/main" id="{CC98814C-CF6E-8AD3-10F6-60DE8ADFBE46}"/>
              </a:ext>
            </a:extLst>
          </p:cNvPr>
          <p:cNvSpPr txBox="1"/>
          <p:nvPr/>
        </p:nvSpPr>
        <p:spPr>
          <a:xfrm>
            <a:off x="2027702" y="5044049"/>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err="1">
                <a:latin typeface="Times New Roman"/>
                <a:cs typeface="Times New Roman"/>
              </a:rPr>
              <a:t>CoSi</a:t>
            </a:r>
            <a:r>
              <a:rPr lang="en-US" dirty="0">
                <a:latin typeface="Times New Roman"/>
                <a:cs typeface="Times New Roman"/>
              </a:rPr>
              <a:t> without impurity</a:t>
            </a:r>
          </a:p>
        </p:txBody>
      </p:sp>
      <p:sp>
        <p:nvSpPr>
          <p:cNvPr id="9" name="TextBox 8">
            <a:extLst>
              <a:ext uri="{FF2B5EF4-FFF2-40B4-BE49-F238E27FC236}">
                <a16:creationId xmlns:a16="http://schemas.microsoft.com/office/drawing/2014/main" id="{A39B8479-6801-AF44-1E28-0001436F589B}"/>
              </a:ext>
            </a:extLst>
          </p:cNvPr>
          <p:cNvSpPr txBox="1"/>
          <p:nvPr/>
        </p:nvSpPr>
        <p:spPr>
          <a:xfrm>
            <a:off x="8472121" y="5111506"/>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err="1">
                <a:latin typeface="Times New Roman"/>
                <a:cs typeface="Times New Roman"/>
              </a:rPr>
              <a:t>CoSi</a:t>
            </a:r>
            <a:r>
              <a:rPr lang="en-US" dirty="0">
                <a:latin typeface="Times New Roman"/>
                <a:cs typeface="Times New Roman"/>
              </a:rPr>
              <a:t> with 1 Fe impurity</a:t>
            </a:r>
          </a:p>
        </p:txBody>
      </p:sp>
      <p:sp>
        <p:nvSpPr>
          <p:cNvPr id="10" name="TextBox 9">
            <a:extLst>
              <a:ext uri="{FF2B5EF4-FFF2-40B4-BE49-F238E27FC236}">
                <a16:creationId xmlns:a16="http://schemas.microsoft.com/office/drawing/2014/main" id="{82D33C7E-C400-3EA7-2EBC-3D61B8F4AD38}"/>
              </a:ext>
            </a:extLst>
          </p:cNvPr>
          <p:cNvSpPr txBox="1"/>
          <p:nvPr/>
        </p:nvSpPr>
        <p:spPr>
          <a:xfrm>
            <a:off x="1512765" y="506535"/>
            <a:ext cx="928858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latin typeface="Times New Roman"/>
                <a:cs typeface="Times New Roman"/>
              </a:rPr>
              <a:t>Bulk Band structure with and w/o impurities:</a:t>
            </a:r>
          </a:p>
        </p:txBody>
      </p:sp>
    </p:spTree>
    <p:extLst>
      <p:ext uri="{BB962C8B-B14F-4D97-AF65-F5344CB8AC3E}">
        <p14:creationId xmlns:p14="http://schemas.microsoft.com/office/powerpoint/2010/main" val="10808014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1BA6262-2C4B-6EB2-E34B-3E00E51C2CC8}"/>
              </a:ext>
            </a:extLst>
          </p:cNvPr>
          <p:cNvSpPr txBox="1"/>
          <p:nvPr/>
        </p:nvSpPr>
        <p:spPr>
          <a:xfrm>
            <a:off x="5052237" y="2819400"/>
            <a:ext cx="274320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latin typeface="Times New Roman"/>
                <a:cs typeface="Times New Roman"/>
              </a:rPr>
              <a:t>The end</a:t>
            </a:r>
            <a:endParaRPr lang="en-US" sz="2000">
              <a:latin typeface="Times New Roman"/>
              <a:ea typeface="Calibri"/>
              <a:cs typeface="Times New Roman"/>
            </a:endParaRPr>
          </a:p>
        </p:txBody>
      </p:sp>
    </p:spTree>
    <p:extLst>
      <p:ext uri="{BB962C8B-B14F-4D97-AF65-F5344CB8AC3E}">
        <p14:creationId xmlns:p14="http://schemas.microsoft.com/office/powerpoint/2010/main" val="35795338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96EC495-83C9-76CB-836A-8A57FBDC44E6}"/>
              </a:ext>
            </a:extLst>
          </p:cNvPr>
          <p:cNvSpPr>
            <a:spLocks noGrp="1"/>
          </p:cNvSpPr>
          <p:nvPr>
            <p:ph type="ctrTitle"/>
          </p:nvPr>
        </p:nvSpPr>
        <p:spPr>
          <a:xfrm>
            <a:off x="1229360" y="86043"/>
            <a:ext cx="9144000" cy="924560"/>
          </a:xfrm>
        </p:spPr>
        <p:txBody>
          <a:bodyPr/>
          <a:lstStyle/>
          <a:p>
            <a:r>
              <a:rPr lang="en-US" dirty="0">
                <a:latin typeface="Times New Roman"/>
                <a:ea typeface="Calibri Light"/>
                <a:cs typeface="Times New Roman"/>
              </a:rPr>
              <a:t>Relevant Papers:</a:t>
            </a:r>
            <a:endParaRPr lang="en-US" dirty="0">
              <a:latin typeface="Times New Roman"/>
              <a:cs typeface="Times New Roman"/>
            </a:endParaRPr>
          </a:p>
        </p:txBody>
      </p:sp>
      <p:sp>
        <p:nvSpPr>
          <p:cNvPr id="4" name="Subtitle 3">
            <a:extLst>
              <a:ext uri="{FF2B5EF4-FFF2-40B4-BE49-F238E27FC236}">
                <a16:creationId xmlns:a16="http://schemas.microsoft.com/office/drawing/2014/main" id="{D672EB97-9DE3-DFC9-D283-DCABEFC08761}"/>
              </a:ext>
            </a:extLst>
          </p:cNvPr>
          <p:cNvSpPr>
            <a:spLocks noGrp="1"/>
          </p:cNvSpPr>
          <p:nvPr>
            <p:ph type="subTitle" idx="1"/>
          </p:nvPr>
        </p:nvSpPr>
        <p:spPr>
          <a:xfrm>
            <a:off x="1524000" y="2728278"/>
            <a:ext cx="9144000" cy="2529522"/>
          </a:xfrm>
        </p:spPr>
        <p:txBody>
          <a:bodyPr vert="horz" lIns="91440" tIns="45720" rIns="91440" bIns="45720" rtlCol="0" anchor="t">
            <a:normAutofit fontScale="85000" lnSpcReduction="20000"/>
          </a:bodyPr>
          <a:lstStyle/>
          <a:p>
            <a:pPr marL="342900" indent="-342900" algn="l">
              <a:buChar char="•"/>
            </a:pPr>
            <a:r>
              <a:rPr lang="en-US" dirty="0" err="1">
                <a:latin typeface="Times New Roman"/>
                <a:ea typeface="+mn-lt"/>
                <a:cs typeface="Times New Roman"/>
              </a:rPr>
              <a:t>Photogalvanic</a:t>
            </a:r>
            <a:r>
              <a:rPr lang="en-US" dirty="0">
                <a:latin typeface="Times New Roman"/>
                <a:ea typeface="+mn-lt"/>
                <a:cs typeface="Times New Roman"/>
              </a:rPr>
              <a:t> effect in quantum wells: </a:t>
            </a:r>
            <a:r>
              <a:rPr lang="en-US" dirty="0">
                <a:latin typeface="Times New Roman"/>
                <a:ea typeface="+mn-lt"/>
                <a:cs typeface="Times New Roman"/>
                <a:hlinkClick r:id="rId2"/>
              </a:rPr>
              <a:t>https://www.sciencedirect.com/science/article/pii/S1386947702003715</a:t>
            </a:r>
            <a:endParaRPr lang="en-US" dirty="0">
              <a:latin typeface="Times New Roman"/>
              <a:ea typeface="+mn-lt"/>
              <a:cs typeface="Times New Roman"/>
            </a:endParaRPr>
          </a:p>
          <a:p>
            <a:pPr marL="342900" indent="-342900" algn="l">
              <a:buChar char="•"/>
            </a:pPr>
            <a:r>
              <a:rPr lang="en-US" dirty="0">
                <a:latin typeface="Times New Roman"/>
                <a:cs typeface="Times New Roman"/>
              </a:rPr>
              <a:t>Strain-induced topological charge control in multifold fermion systems </a:t>
            </a:r>
            <a:r>
              <a:rPr lang="en-US" dirty="0">
                <a:latin typeface="Times New Roman"/>
                <a:ea typeface="+mn-lt"/>
                <a:cs typeface="Times New Roman"/>
                <a:hlinkClick r:id="rId3"/>
              </a:rPr>
              <a:t>https://iopscience.iop.org/article/10.1088/1361-648X/ac0fa0</a:t>
            </a:r>
            <a:endParaRPr lang="en-US" dirty="0">
              <a:latin typeface="Times New Roman"/>
              <a:ea typeface="Calibri" panose="020F0502020204030204"/>
              <a:cs typeface="Times New Roman"/>
            </a:endParaRPr>
          </a:p>
          <a:p>
            <a:pPr marL="342900" indent="-342900" algn="l">
              <a:buChar char="•"/>
            </a:pPr>
            <a:r>
              <a:rPr lang="en-US" dirty="0">
                <a:latin typeface="Times New Roman"/>
                <a:cs typeface="Times New Roman"/>
              </a:rPr>
              <a:t>Dirac Fermions in Solids: </a:t>
            </a:r>
            <a:r>
              <a:rPr lang="en-US" dirty="0">
                <a:latin typeface="Times New Roman"/>
                <a:ea typeface="+mn-lt"/>
                <a:cs typeface="Times New Roman"/>
                <a:hlinkClick r:id="rId4"/>
              </a:rPr>
              <a:t>https://www.annualreviews.org/doi/10.1146/annurev-conmatphys-031113-133841</a:t>
            </a:r>
            <a:endParaRPr lang="en-US" dirty="0">
              <a:latin typeface="Times New Roman"/>
              <a:ea typeface="Calibri" panose="020F0502020204030204"/>
              <a:cs typeface="Times New Roman"/>
            </a:endParaRPr>
          </a:p>
          <a:p>
            <a:pPr marL="342900" indent="-342900" algn="l">
              <a:buChar char="•"/>
            </a:pPr>
            <a:r>
              <a:rPr lang="en-US" dirty="0">
                <a:latin typeface="Times New Roman"/>
                <a:ea typeface="+mn-lt"/>
                <a:cs typeface="Times New Roman"/>
              </a:rPr>
              <a:t>Topological Materials: Weyl Semimetals : </a:t>
            </a:r>
            <a:r>
              <a:rPr lang="en-US" dirty="0">
                <a:latin typeface="Times New Roman"/>
                <a:ea typeface="+mn-lt"/>
                <a:cs typeface="Times New Roman"/>
                <a:hlinkClick r:id="rId4"/>
              </a:rPr>
              <a:t>https://www.annualreviews.org/doi/10.1146/annurev-conmatphys-031113-133841</a:t>
            </a:r>
            <a:endParaRPr lang="en-US" dirty="0">
              <a:latin typeface="Times New Roman"/>
              <a:ea typeface="Calibri" panose="020F0502020204030204"/>
              <a:cs typeface="Times New Roman"/>
            </a:endParaRPr>
          </a:p>
          <a:p>
            <a:pPr marL="342900" indent="-342900" algn="l">
              <a:buChar char="•"/>
            </a:pPr>
            <a:endParaRPr lang="en-US" dirty="0">
              <a:latin typeface="Times New Roman"/>
              <a:ea typeface="Calibri" panose="020F0502020204030204"/>
              <a:cs typeface="Times New Roman"/>
            </a:endParaRPr>
          </a:p>
          <a:p>
            <a:pPr marL="342900" indent="-342900" algn="l">
              <a:buChar char="•"/>
            </a:pPr>
            <a:endParaRPr lang="en-US" dirty="0">
              <a:latin typeface="Times New Roman"/>
              <a:ea typeface="Calibri" panose="020F0502020204030204"/>
              <a:cs typeface="Times New Roman"/>
            </a:endParaRPr>
          </a:p>
        </p:txBody>
      </p:sp>
    </p:spTree>
    <p:extLst>
      <p:ext uri="{BB962C8B-B14F-4D97-AF65-F5344CB8AC3E}">
        <p14:creationId xmlns:p14="http://schemas.microsoft.com/office/powerpoint/2010/main" val="17262405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Text, letter&#10;&#10;Description automatically generated">
            <a:extLst>
              <a:ext uri="{FF2B5EF4-FFF2-40B4-BE49-F238E27FC236}">
                <a16:creationId xmlns:a16="http://schemas.microsoft.com/office/drawing/2014/main" id="{20FFD6FE-F28A-2107-ED99-4C04BE71231D}"/>
              </a:ext>
            </a:extLst>
          </p:cNvPr>
          <p:cNvPicPr>
            <a:picLocks noGrp="1" noChangeAspect="1"/>
          </p:cNvPicPr>
          <p:nvPr>
            <p:ph idx="1"/>
          </p:nvPr>
        </p:nvPicPr>
        <p:blipFill>
          <a:blip r:embed="rId2"/>
          <a:stretch>
            <a:fillRect/>
          </a:stretch>
        </p:blipFill>
        <p:spPr>
          <a:xfrm>
            <a:off x="2620973" y="1825625"/>
            <a:ext cx="6950054" cy="4351338"/>
          </a:xfrm>
        </p:spPr>
      </p:pic>
    </p:spTree>
    <p:extLst>
      <p:ext uri="{BB962C8B-B14F-4D97-AF65-F5344CB8AC3E}">
        <p14:creationId xmlns:p14="http://schemas.microsoft.com/office/powerpoint/2010/main" val="5918538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615D86-8C72-E3C1-84BD-A59DD38F9A5E}"/>
              </a:ext>
            </a:extLst>
          </p:cNvPr>
          <p:cNvSpPr>
            <a:spLocks noGrp="1"/>
          </p:cNvSpPr>
          <p:nvPr>
            <p:ph type="title"/>
          </p:nvPr>
        </p:nvSpPr>
        <p:spPr/>
        <p:txBody>
          <a:bodyPr/>
          <a:lstStyle/>
          <a:p>
            <a:r>
              <a:rPr lang="en-US" b="1" dirty="0">
                <a:latin typeface="Times New Roman"/>
                <a:ea typeface="Calibri Light"/>
                <a:cs typeface="Calibri Light"/>
              </a:rPr>
              <a:t>Calculations Done:</a:t>
            </a:r>
            <a:endParaRPr lang="en-US" b="1">
              <a:latin typeface="Times New Roman"/>
              <a:ea typeface="Calibri Light"/>
              <a:cs typeface="Calibri Light"/>
            </a:endParaRPr>
          </a:p>
        </p:txBody>
      </p:sp>
      <p:sp>
        <p:nvSpPr>
          <p:cNvPr id="3" name="Content Placeholder 2">
            <a:extLst>
              <a:ext uri="{FF2B5EF4-FFF2-40B4-BE49-F238E27FC236}">
                <a16:creationId xmlns:a16="http://schemas.microsoft.com/office/drawing/2014/main" id="{6AED389D-6D9D-D6C4-D900-9220EC7AA3CF}"/>
              </a:ext>
            </a:extLst>
          </p:cNvPr>
          <p:cNvSpPr>
            <a:spLocks noGrp="1"/>
          </p:cNvSpPr>
          <p:nvPr>
            <p:ph idx="1"/>
          </p:nvPr>
        </p:nvSpPr>
        <p:spPr/>
        <p:txBody>
          <a:bodyPr vert="horz" lIns="91440" tIns="45720" rIns="91440" bIns="45720" rtlCol="0" anchor="t">
            <a:normAutofit/>
          </a:bodyPr>
          <a:lstStyle/>
          <a:p>
            <a:r>
              <a:rPr lang="en-US" dirty="0">
                <a:latin typeface="Times New Roman"/>
                <a:cs typeface="Times New Roman"/>
              </a:rPr>
              <a:t>Band structures with and w/o SOC</a:t>
            </a:r>
          </a:p>
          <a:p>
            <a:r>
              <a:rPr lang="en-US" dirty="0">
                <a:latin typeface="Times New Roman"/>
                <a:cs typeface="Times New Roman"/>
              </a:rPr>
              <a:t>Partial Density of States</a:t>
            </a:r>
          </a:p>
          <a:p>
            <a:r>
              <a:rPr lang="en-US" dirty="0">
                <a:latin typeface="Times New Roman"/>
                <a:cs typeface="Times New Roman"/>
              </a:rPr>
              <a:t>Projected DOS</a:t>
            </a:r>
          </a:p>
          <a:p>
            <a:r>
              <a:rPr lang="en-US" dirty="0" err="1">
                <a:latin typeface="Times New Roman"/>
                <a:cs typeface="Times New Roman"/>
              </a:rPr>
              <a:t>Wannierization</a:t>
            </a:r>
          </a:p>
          <a:p>
            <a:r>
              <a:rPr lang="en-US" dirty="0">
                <a:latin typeface="Times New Roman"/>
                <a:cs typeface="Times New Roman"/>
              </a:rPr>
              <a:t>Surface states</a:t>
            </a:r>
          </a:p>
          <a:p>
            <a:r>
              <a:rPr lang="en-US" dirty="0">
                <a:latin typeface="Times New Roman"/>
                <a:cs typeface="Times New Roman"/>
              </a:rPr>
              <a:t>Fermi Arcs</a:t>
            </a:r>
          </a:p>
        </p:txBody>
      </p:sp>
    </p:spTree>
    <p:extLst>
      <p:ext uri="{BB962C8B-B14F-4D97-AF65-F5344CB8AC3E}">
        <p14:creationId xmlns:p14="http://schemas.microsoft.com/office/powerpoint/2010/main" val="24548618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6CEFD5-F59D-3A13-2CDD-F414962DD205}"/>
              </a:ext>
            </a:extLst>
          </p:cNvPr>
          <p:cNvSpPr>
            <a:spLocks noGrp="1"/>
          </p:cNvSpPr>
          <p:nvPr>
            <p:ph type="title"/>
          </p:nvPr>
        </p:nvSpPr>
        <p:spPr>
          <a:xfrm>
            <a:off x="838200" y="365125"/>
            <a:ext cx="10515600" cy="856640"/>
          </a:xfrm>
        </p:spPr>
        <p:txBody>
          <a:bodyPr/>
          <a:lstStyle/>
          <a:p>
            <a:r>
              <a:rPr lang="en-US">
                <a:cs typeface="Calibri Light"/>
              </a:rPr>
              <a:t>The Basic Problem:</a:t>
            </a:r>
            <a:endParaRPr lang="en-US"/>
          </a:p>
        </p:txBody>
      </p:sp>
      <p:sp>
        <p:nvSpPr>
          <p:cNvPr id="3" name="Content Placeholder 2">
            <a:extLst>
              <a:ext uri="{FF2B5EF4-FFF2-40B4-BE49-F238E27FC236}">
                <a16:creationId xmlns:a16="http://schemas.microsoft.com/office/drawing/2014/main" id="{6DCBDB6F-C093-610E-B56F-D47E5A9ABD1B}"/>
              </a:ext>
            </a:extLst>
          </p:cNvPr>
          <p:cNvSpPr>
            <a:spLocks noGrp="1"/>
          </p:cNvSpPr>
          <p:nvPr>
            <p:ph idx="1"/>
          </p:nvPr>
        </p:nvSpPr>
        <p:spPr>
          <a:xfrm>
            <a:off x="711200" y="1219933"/>
            <a:ext cx="10515600" cy="4351338"/>
          </a:xfrm>
        </p:spPr>
        <p:txBody>
          <a:bodyPr vert="horz" lIns="91440" tIns="45720" rIns="91440" bIns="45720" rtlCol="0" anchor="t">
            <a:normAutofit/>
          </a:bodyPr>
          <a:lstStyle/>
          <a:p>
            <a:r>
              <a:rPr lang="en-US">
                <a:cs typeface="Calibri"/>
              </a:rPr>
              <a:t>We can get WSM from DSM if we break either Time Reversal Symmetry(TRS) or Inversion Symmetry(IS).</a:t>
            </a:r>
          </a:p>
          <a:p>
            <a:r>
              <a:rPr lang="en-US">
                <a:cs typeface="Calibri"/>
              </a:rPr>
              <a:t>But nature prefers to preserve both TRS and IS in systems. So suitable candidate for WSM are difficult to find which clearly explains the late discovery of these WSM although they were predicted way back.</a:t>
            </a:r>
          </a:p>
          <a:p>
            <a:r>
              <a:rPr lang="en-US">
                <a:cs typeface="Calibri"/>
              </a:rPr>
              <a:t>Even with advanced computational techniques which could simulate and predict these phases and experimental verification techniques like ARPES the  discovery of WSM was delayed because of lack of candidates </a:t>
            </a:r>
          </a:p>
        </p:txBody>
      </p:sp>
    </p:spTree>
    <p:extLst>
      <p:ext uri="{BB962C8B-B14F-4D97-AF65-F5344CB8AC3E}">
        <p14:creationId xmlns:p14="http://schemas.microsoft.com/office/powerpoint/2010/main" val="40551561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D63545-3104-061E-1424-1BC3FE3451C3}"/>
              </a:ext>
            </a:extLst>
          </p:cNvPr>
          <p:cNvSpPr>
            <a:spLocks noGrp="1"/>
          </p:cNvSpPr>
          <p:nvPr>
            <p:ph type="title"/>
          </p:nvPr>
        </p:nvSpPr>
        <p:spPr/>
        <p:txBody>
          <a:bodyPr>
            <a:normAutofit/>
          </a:bodyPr>
          <a:lstStyle/>
          <a:p>
            <a:r>
              <a:rPr lang="en-US">
                <a:cs typeface="Calibri Light"/>
              </a:rPr>
              <a:t>Brief intro of the WSM:</a:t>
            </a:r>
            <a:endParaRPr lang="en-US"/>
          </a:p>
        </p:txBody>
      </p:sp>
      <p:sp>
        <p:nvSpPr>
          <p:cNvPr id="8" name="Content Placeholder 7">
            <a:extLst>
              <a:ext uri="{FF2B5EF4-FFF2-40B4-BE49-F238E27FC236}">
                <a16:creationId xmlns:a16="http://schemas.microsoft.com/office/drawing/2014/main" id="{78A8A258-F534-60EA-A492-FE29B0157497}"/>
              </a:ext>
            </a:extLst>
          </p:cNvPr>
          <p:cNvSpPr>
            <a:spLocks noGrp="1"/>
          </p:cNvSpPr>
          <p:nvPr>
            <p:ph idx="1"/>
          </p:nvPr>
        </p:nvSpPr>
        <p:spPr>
          <a:xfrm>
            <a:off x="838200" y="1825625"/>
            <a:ext cx="10515600" cy="4820261"/>
          </a:xfrm>
        </p:spPr>
        <p:txBody>
          <a:bodyPr vert="horz" lIns="91440" tIns="45720" rIns="91440" bIns="45720" rtlCol="0" anchor="t">
            <a:normAutofit/>
          </a:bodyPr>
          <a:lstStyle/>
          <a:p>
            <a:r>
              <a:rPr lang="en-US">
                <a:ea typeface="+mn-lt"/>
                <a:cs typeface="+mn-lt"/>
              </a:rPr>
              <a:t> </a:t>
            </a:r>
            <a:r>
              <a:rPr lang="en-US" sz="2000">
                <a:ea typeface="+mn-lt"/>
                <a:cs typeface="+mn-lt"/>
              </a:rPr>
              <a:t>Dirac points in graphene, topological insulators , and Dirac semimetals  typically require not only the symmetries implied within band theory but further rely on time-reversal symmetry, inversion symmetry, or other crystal space group symmetries.</a:t>
            </a:r>
          </a:p>
          <a:p>
            <a:r>
              <a:rPr lang="en-US" sz="2000">
                <a:ea typeface="+mn-lt"/>
                <a:cs typeface="+mn-lt"/>
              </a:rPr>
              <a:t>However Weyl points are uniquely robust in that they are topologically stable within band theory without any additional symmetries.</a:t>
            </a:r>
          </a:p>
          <a:p>
            <a:r>
              <a:rPr lang="en-US" sz="2000">
                <a:cs typeface="Calibri"/>
              </a:rPr>
              <a:t>They show a variety of exotic properties like fermi arcs, chiral anomaly, magneto-transport etc.</a:t>
            </a:r>
          </a:p>
          <a:p>
            <a:endParaRPr lang="en-US" sz="2000">
              <a:cs typeface="Calibri"/>
            </a:endParaRPr>
          </a:p>
          <a:p>
            <a:r>
              <a:rPr lang="en-US" b="1">
                <a:cs typeface="Calibri"/>
              </a:rPr>
              <a:t>BUT</a:t>
            </a:r>
            <a:r>
              <a:rPr lang="en-US">
                <a:cs typeface="Calibri"/>
              </a:rPr>
              <a:t> </a:t>
            </a:r>
            <a:r>
              <a:rPr lang="en-US" b="1">
                <a:cs typeface="Calibri"/>
              </a:rPr>
              <a:t>WHAT MATERIALS SHOW THESE PROPERTIES and how do we choose them/synthesize them: </a:t>
            </a:r>
            <a:r>
              <a:rPr lang="en-US">
                <a:cs typeface="Calibri"/>
              </a:rPr>
              <a:t>the search for answer to this question led to many proposals before the 1st WSM  </a:t>
            </a:r>
            <a:r>
              <a:rPr lang="en-US" err="1">
                <a:cs typeface="Calibri"/>
              </a:rPr>
              <a:t>TaAs</a:t>
            </a:r>
            <a:r>
              <a:rPr lang="en-US">
                <a:cs typeface="Calibri"/>
              </a:rPr>
              <a:t> was discovered</a:t>
            </a:r>
          </a:p>
        </p:txBody>
      </p:sp>
    </p:spTree>
    <p:extLst>
      <p:ext uri="{BB962C8B-B14F-4D97-AF65-F5344CB8AC3E}">
        <p14:creationId xmlns:p14="http://schemas.microsoft.com/office/powerpoint/2010/main" val="15998778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6">
            <a:extLst>
              <a:ext uri="{FF2B5EF4-FFF2-40B4-BE49-F238E27FC236}">
                <a16:creationId xmlns:a16="http://schemas.microsoft.com/office/drawing/2014/main" id="{05F4466E-DD10-F1C7-3DF0-F1AFD3859693}"/>
              </a:ext>
            </a:extLst>
          </p:cNvPr>
          <p:cNvSpPr>
            <a:spLocks noGrp="1"/>
          </p:cNvSpPr>
          <p:nvPr>
            <p:ph type="subTitle" idx="1"/>
          </p:nvPr>
        </p:nvSpPr>
        <p:spPr>
          <a:xfrm>
            <a:off x="560295" y="285097"/>
            <a:ext cx="11261910" cy="6440673"/>
          </a:xfrm>
        </p:spPr>
        <p:txBody>
          <a:bodyPr vert="horz" lIns="91440" tIns="45720" rIns="91440" bIns="45720" rtlCol="0" anchor="t">
            <a:normAutofit/>
          </a:bodyPr>
          <a:lstStyle/>
          <a:p>
            <a:r>
              <a:rPr lang="en-US" dirty="0">
                <a:cs typeface="Calibri"/>
              </a:rPr>
              <a:t>SUPERCELL CALCULATIONS:</a:t>
            </a:r>
          </a:p>
          <a:p>
            <a:pPr algn="l"/>
            <a:endParaRPr lang="en-US" dirty="0">
              <a:ea typeface="Calibri"/>
              <a:cs typeface="Calibri"/>
            </a:endParaRPr>
          </a:p>
        </p:txBody>
      </p:sp>
      <p:pic>
        <p:nvPicPr>
          <p:cNvPr id="2" name="Picture 2" descr="Chart, histogram&#10;&#10;Description automatically generated">
            <a:extLst>
              <a:ext uri="{FF2B5EF4-FFF2-40B4-BE49-F238E27FC236}">
                <a16:creationId xmlns:a16="http://schemas.microsoft.com/office/drawing/2014/main" id="{0DE57028-FEA9-D23D-DC53-99765385EA7C}"/>
              </a:ext>
            </a:extLst>
          </p:cNvPr>
          <p:cNvPicPr>
            <a:picLocks noChangeAspect="1"/>
          </p:cNvPicPr>
          <p:nvPr/>
        </p:nvPicPr>
        <p:blipFill>
          <a:blip r:embed="rId2"/>
          <a:stretch>
            <a:fillRect/>
          </a:stretch>
        </p:blipFill>
        <p:spPr>
          <a:xfrm>
            <a:off x="4956075" y="2274043"/>
            <a:ext cx="6213114" cy="3976985"/>
          </a:xfrm>
          <a:prstGeom prst="rect">
            <a:avLst/>
          </a:prstGeom>
        </p:spPr>
      </p:pic>
      <p:sp>
        <p:nvSpPr>
          <p:cNvPr id="3" name="TextBox 2">
            <a:extLst>
              <a:ext uri="{FF2B5EF4-FFF2-40B4-BE49-F238E27FC236}">
                <a16:creationId xmlns:a16="http://schemas.microsoft.com/office/drawing/2014/main" id="{B13CFD11-857A-52D6-64D8-1E4EE4953111}"/>
              </a:ext>
            </a:extLst>
          </p:cNvPr>
          <p:cNvSpPr txBox="1"/>
          <p:nvPr/>
        </p:nvSpPr>
        <p:spPr>
          <a:xfrm>
            <a:off x="4959724" y="6091518"/>
            <a:ext cx="27432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Cite 2012 </a:t>
            </a:r>
            <a:r>
              <a:rPr lang="en-US" err="1"/>
              <a:t>pou</a:t>
            </a:r>
            <a:r>
              <a:rPr lang="en-US"/>
              <a:t>.. Paper</a:t>
            </a:r>
          </a:p>
          <a:p>
            <a:endParaRPr lang="en-US">
              <a:cs typeface="Calibri"/>
            </a:endParaRPr>
          </a:p>
        </p:txBody>
      </p:sp>
    </p:spTree>
    <p:extLst>
      <p:ext uri="{BB962C8B-B14F-4D97-AF65-F5344CB8AC3E}">
        <p14:creationId xmlns:p14="http://schemas.microsoft.com/office/powerpoint/2010/main" val="4029806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6">
            <a:extLst>
              <a:ext uri="{FF2B5EF4-FFF2-40B4-BE49-F238E27FC236}">
                <a16:creationId xmlns:a16="http://schemas.microsoft.com/office/drawing/2014/main" id="{05F4466E-DD10-F1C7-3DF0-F1AFD3859693}"/>
              </a:ext>
            </a:extLst>
          </p:cNvPr>
          <p:cNvSpPr>
            <a:spLocks noGrp="1"/>
          </p:cNvSpPr>
          <p:nvPr>
            <p:ph type="subTitle" idx="1"/>
          </p:nvPr>
        </p:nvSpPr>
        <p:spPr>
          <a:xfrm>
            <a:off x="560295" y="285097"/>
            <a:ext cx="11261910" cy="6440673"/>
          </a:xfrm>
        </p:spPr>
        <p:txBody>
          <a:bodyPr/>
          <a:lstStyle/>
          <a:p>
            <a:endParaRPr lang="en-US"/>
          </a:p>
        </p:txBody>
      </p:sp>
      <p:pic>
        <p:nvPicPr>
          <p:cNvPr id="3" name="Picture 3" descr="Chart, bubble chart&#10;&#10;Description automatically generated">
            <a:extLst>
              <a:ext uri="{FF2B5EF4-FFF2-40B4-BE49-F238E27FC236}">
                <a16:creationId xmlns:a16="http://schemas.microsoft.com/office/drawing/2014/main" id="{6CEDA581-4757-9A6D-5E61-DD4A94657490}"/>
              </a:ext>
            </a:extLst>
          </p:cNvPr>
          <p:cNvPicPr>
            <a:picLocks noChangeAspect="1"/>
          </p:cNvPicPr>
          <p:nvPr/>
        </p:nvPicPr>
        <p:blipFill>
          <a:blip r:embed="rId2"/>
          <a:stretch>
            <a:fillRect/>
          </a:stretch>
        </p:blipFill>
        <p:spPr>
          <a:xfrm>
            <a:off x="298077" y="1310006"/>
            <a:ext cx="11674287" cy="4215577"/>
          </a:xfrm>
          <a:prstGeom prst="rect">
            <a:avLst/>
          </a:prstGeom>
        </p:spPr>
      </p:pic>
    </p:spTree>
    <p:extLst>
      <p:ext uri="{BB962C8B-B14F-4D97-AF65-F5344CB8AC3E}">
        <p14:creationId xmlns:p14="http://schemas.microsoft.com/office/powerpoint/2010/main" val="280485431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6" descr="A picture containing umbrella, accessory, vector graphics&#10;&#10;Description automatically generated">
            <a:extLst>
              <a:ext uri="{FF2B5EF4-FFF2-40B4-BE49-F238E27FC236}">
                <a16:creationId xmlns:a16="http://schemas.microsoft.com/office/drawing/2014/main" id="{7D47BB0C-29D7-4C33-7D9B-C1425097D5B3}"/>
              </a:ext>
            </a:extLst>
          </p:cNvPr>
          <p:cNvPicPr>
            <a:picLocks noChangeAspect="1"/>
          </p:cNvPicPr>
          <p:nvPr/>
        </p:nvPicPr>
        <p:blipFill>
          <a:blip r:embed="rId2"/>
          <a:stretch>
            <a:fillRect/>
          </a:stretch>
        </p:blipFill>
        <p:spPr>
          <a:xfrm>
            <a:off x="628357" y="4072702"/>
            <a:ext cx="5058508" cy="2027492"/>
          </a:xfrm>
          <a:prstGeom prst="rect">
            <a:avLst/>
          </a:prstGeom>
        </p:spPr>
      </p:pic>
      <p:sp>
        <p:nvSpPr>
          <p:cNvPr id="6" name="Title 5">
            <a:extLst>
              <a:ext uri="{FF2B5EF4-FFF2-40B4-BE49-F238E27FC236}">
                <a16:creationId xmlns:a16="http://schemas.microsoft.com/office/drawing/2014/main" id="{3361A06D-4DD3-E49A-B47F-DF31DBDA8650}"/>
              </a:ext>
            </a:extLst>
          </p:cNvPr>
          <p:cNvSpPr>
            <a:spLocks noGrp="1"/>
          </p:cNvSpPr>
          <p:nvPr>
            <p:ph type="title"/>
          </p:nvPr>
        </p:nvSpPr>
        <p:spPr/>
        <p:txBody>
          <a:bodyPr>
            <a:normAutofit fontScale="90000"/>
          </a:bodyPr>
          <a:lstStyle/>
          <a:p>
            <a:r>
              <a:rPr lang="en-US" dirty="0">
                <a:cs typeface="Calibri Light"/>
              </a:rPr>
              <a:t>The Weyl Semimetal:</a:t>
            </a:r>
            <a:endParaRPr lang="en-US" dirty="0"/>
          </a:p>
        </p:txBody>
      </p:sp>
      <p:sp>
        <p:nvSpPr>
          <p:cNvPr id="8" name="Content Placeholder 7">
            <a:extLst>
              <a:ext uri="{FF2B5EF4-FFF2-40B4-BE49-F238E27FC236}">
                <a16:creationId xmlns:a16="http://schemas.microsoft.com/office/drawing/2014/main" id="{AF26C812-0B46-59D0-348B-AF0B17923DD4}"/>
              </a:ext>
            </a:extLst>
          </p:cNvPr>
          <p:cNvSpPr>
            <a:spLocks noGrp="1"/>
          </p:cNvSpPr>
          <p:nvPr>
            <p:ph idx="1"/>
          </p:nvPr>
        </p:nvSpPr>
        <p:spPr/>
        <p:txBody>
          <a:bodyPr vert="horz" lIns="91440" tIns="45720" rIns="91440" bIns="45720" rtlCol="0" anchor="t">
            <a:normAutofit/>
          </a:bodyPr>
          <a:lstStyle/>
          <a:p>
            <a:r>
              <a:rPr lang="en-US" dirty="0">
                <a:cs typeface="Calibri"/>
              </a:rPr>
              <a:t>The physics of Weyl Semimetal(WSM) can be described by massless Weyl fermions. </a:t>
            </a:r>
          </a:p>
          <a:p>
            <a:r>
              <a:rPr lang="en-US" dirty="0">
                <a:cs typeface="Calibri"/>
              </a:rPr>
              <a:t>We shall concern ourselves with type-1 WSM only.</a:t>
            </a:r>
          </a:p>
        </p:txBody>
      </p:sp>
      <p:sp>
        <p:nvSpPr>
          <p:cNvPr id="9" name="TextBox 8">
            <a:extLst>
              <a:ext uri="{FF2B5EF4-FFF2-40B4-BE49-F238E27FC236}">
                <a16:creationId xmlns:a16="http://schemas.microsoft.com/office/drawing/2014/main" id="{A6B572BA-9489-A2F3-B586-5066DA8373A8}"/>
              </a:ext>
            </a:extLst>
          </p:cNvPr>
          <p:cNvSpPr txBox="1"/>
          <p:nvPr/>
        </p:nvSpPr>
        <p:spPr>
          <a:xfrm>
            <a:off x="10038080" y="4378960"/>
            <a:ext cx="15748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cs typeface="Calibri"/>
              </a:rPr>
              <a:t>Type-II</a:t>
            </a:r>
          </a:p>
        </p:txBody>
      </p:sp>
      <p:sp>
        <p:nvSpPr>
          <p:cNvPr id="10" name="TextBox 9">
            <a:extLst>
              <a:ext uri="{FF2B5EF4-FFF2-40B4-BE49-F238E27FC236}">
                <a16:creationId xmlns:a16="http://schemas.microsoft.com/office/drawing/2014/main" id="{717589C6-3B03-F592-C6F7-F9A348D45FF4}"/>
              </a:ext>
            </a:extLst>
          </p:cNvPr>
          <p:cNvSpPr txBox="1"/>
          <p:nvPr/>
        </p:nvSpPr>
        <p:spPr>
          <a:xfrm>
            <a:off x="8940799" y="3383280"/>
            <a:ext cx="10160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t>WSM</a:t>
            </a:r>
          </a:p>
        </p:txBody>
      </p:sp>
      <p:sp>
        <p:nvSpPr>
          <p:cNvPr id="11" name="TextBox 10">
            <a:extLst>
              <a:ext uri="{FF2B5EF4-FFF2-40B4-BE49-F238E27FC236}">
                <a16:creationId xmlns:a16="http://schemas.microsoft.com/office/drawing/2014/main" id="{A7EADA92-9B4A-008C-2D0E-615C66484E38}"/>
              </a:ext>
            </a:extLst>
          </p:cNvPr>
          <p:cNvSpPr txBox="1"/>
          <p:nvPr/>
        </p:nvSpPr>
        <p:spPr>
          <a:xfrm>
            <a:off x="7609839" y="4196080"/>
            <a:ext cx="117856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t>Type-I</a:t>
            </a:r>
          </a:p>
        </p:txBody>
      </p:sp>
      <p:cxnSp>
        <p:nvCxnSpPr>
          <p:cNvPr id="12" name="Straight Arrow Connector 11">
            <a:extLst>
              <a:ext uri="{FF2B5EF4-FFF2-40B4-BE49-F238E27FC236}">
                <a16:creationId xmlns:a16="http://schemas.microsoft.com/office/drawing/2014/main" id="{CC06793A-55D2-DD95-0E95-FC3D0C9772CD}"/>
              </a:ext>
            </a:extLst>
          </p:cNvPr>
          <p:cNvCxnSpPr/>
          <p:nvPr/>
        </p:nvCxnSpPr>
        <p:spPr>
          <a:xfrm flipH="1">
            <a:off x="8341995" y="3673475"/>
            <a:ext cx="721360" cy="4978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BB9299F-C055-7853-0C64-E1ADE4962D8F}"/>
              </a:ext>
            </a:extLst>
          </p:cNvPr>
          <p:cNvCxnSpPr>
            <a:cxnSpLocks/>
          </p:cNvCxnSpPr>
          <p:nvPr/>
        </p:nvCxnSpPr>
        <p:spPr>
          <a:xfrm>
            <a:off x="9317354" y="3602355"/>
            <a:ext cx="1087120" cy="8229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5" name="Picture 15" descr="A picture containing text, outdoor object, envelope&#10;&#10;Description automatically generated">
            <a:extLst>
              <a:ext uri="{FF2B5EF4-FFF2-40B4-BE49-F238E27FC236}">
                <a16:creationId xmlns:a16="http://schemas.microsoft.com/office/drawing/2014/main" id="{B0499E9F-8848-1AB9-339A-C970CAAC72DB}"/>
              </a:ext>
            </a:extLst>
          </p:cNvPr>
          <p:cNvPicPr>
            <a:picLocks noChangeAspect="1"/>
          </p:cNvPicPr>
          <p:nvPr/>
        </p:nvPicPr>
        <p:blipFill>
          <a:blip r:embed="rId3"/>
          <a:stretch>
            <a:fillRect/>
          </a:stretch>
        </p:blipFill>
        <p:spPr>
          <a:xfrm>
            <a:off x="8981440" y="4792853"/>
            <a:ext cx="3088640" cy="1468374"/>
          </a:xfrm>
          <a:prstGeom prst="rect">
            <a:avLst/>
          </a:prstGeom>
        </p:spPr>
      </p:pic>
      <p:pic>
        <p:nvPicPr>
          <p:cNvPr id="16" name="Picture 16" descr="Shape&#10;&#10;Description automatically generated">
            <a:extLst>
              <a:ext uri="{FF2B5EF4-FFF2-40B4-BE49-F238E27FC236}">
                <a16:creationId xmlns:a16="http://schemas.microsoft.com/office/drawing/2014/main" id="{D2BF68DC-58E1-714C-3DCB-7610A3FE3E25}"/>
              </a:ext>
            </a:extLst>
          </p:cNvPr>
          <p:cNvPicPr>
            <a:picLocks noChangeAspect="1"/>
          </p:cNvPicPr>
          <p:nvPr/>
        </p:nvPicPr>
        <p:blipFill>
          <a:blip r:embed="rId4"/>
          <a:stretch>
            <a:fillRect/>
          </a:stretch>
        </p:blipFill>
        <p:spPr>
          <a:xfrm>
            <a:off x="6238240" y="4564094"/>
            <a:ext cx="2743200" cy="1753173"/>
          </a:xfrm>
          <a:prstGeom prst="rect">
            <a:avLst/>
          </a:prstGeom>
        </p:spPr>
      </p:pic>
    </p:spTree>
    <p:extLst>
      <p:ext uri="{BB962C8B-B14F-4D97-AF65-F5344CB8AC3E}">
        <p14:creationId xmlns:p14="http://schemas.microsoft.com/office/powerpoint/2010/main" val="4295043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DA2CF9-1BE3-5136-D81A-79CEB1964289}"/>
              </a:ext>
            </a:extLst>
          </p:cNvPr>
          <p:cNvSpPr>
            <a:spLocks noGrp="1"/>
          </p:cNvSpPr>
          <p:nvPr>
            <p:ph type="title"/>
          </p:nvPr>
        </p:nvSpPr>
        <p:spPr>
          <a:xfrm>
            <a:off x="838200" y="365125"/>
            <a:ext cx="10435856" cy="749632"/>
          </a:xfrm>
        </p:spPr>
        <p:txBody>
          <a:bodyPr>
            <a:normAutofit/>
          </a:bodyPr>
          <a:lstStyle/>
          <a:p>
            <a:r>
              <a:rPr lang="en-US" sz="3600" b="1" u="sng" dirty="0">
                <a:solidFill>
                  <a:srgbClr val="0070C0"/>
                </a:solidFill>
                <a:latin typeface="Times New Roman"/>
                <a:cs typeface="Calibri Light"/>
              </a:rPr>
              <a:t>Conventional Fermions:</a:t>
            </a:r>
          </a:p>
        </p:txBody>
      </p:sp>
      <p:sp>
        <p:nvSpPr>
          <p:cNvPr id="3" name="Content Placeholder 2">
            <a:extLst>
              <a:ext uri="{FF2B5EF4-FFF2-40B4-BE49-F238E27FC236}">
                <a16:creationId xmlns:a16="http://schemas.microsoft.com/office/drawing/2014/main" id="{59709A45-4E56-C042-AE70-C28AA1B1BBA8}"/>
              </a:ext>
            </a:extLst>
          </p:cNvPr>
          <p:cNvSpPr>
            <a:spLocks noGrp="1"/>
          </p:cNvSpPr>
          <p:nvPr>
            <p:ph idx="1"/>
          </p:nvPr>
        </p:nvSpPr>
        <p:spPr>
          <a:xfrm>
            <a:off x="919900" y="1469766"/>
            <a:ext cx="9905999" cy="5166132"/>
          </a:xfrm>
        </p:spPr>
        <p:txBody>
          <a:bodyPr vert="horz" lIns="91440" tIns="45720" rIns="91440" bIns="45720" rtlCol="0" anchor="t">
            <a:normAutofit/>
          </a:bodyPr>
          <a:lstStyle/>
          <a:p>
            <a:r>
              <a:rPr lang="en-US" sz="2000" dirty="0">
                <a:latin typeface="Times New Roman"/>
                <a:cs typeface="Times New Roman"/>
              </a:rPr>
              <a:t>In 1928. Dirac proposed his relativistic form of Schrodinger equation, which led to the field of relativistic quantum mechanics.                                        where </a:t>
            </a:r>
            <a:r>
              <a:rPr lang="en-US" sz="2000" b="1" i="1" dirty="0">
                <a:latin typeface="Times New Roman"/>
                <a:cs typeface="Times New Roman"/>
              </a:rPr>
              <a:t>H </a:t>
            </a:r>
            <a:r>
              <a:rPr lang="en-US" sz="2000" dirty="0">
                <a:latin typeface="Times New Roman"/>
                <a:cs typeface="Times New Roman"/>
              </a:rPr>
              <a:t>is a 4X4 </a:t>
            </a:r>
            <a:r>
              <a:rPr lang="en-US" sz="2000" dirty="0" err="1">
                <a:latin typeface="Times New Roman"/>
                <a:cs typeface="Times New Roman"/>
              </a:rPr>
              <a:t>hamiltonian</a:t>
            </a:r>
            <a:endParaRPr lang="en-US" sz="2000" b="1" i="1">
              <a:latin typeface="Times New Roman"/>
              <a:ea typeface="Calibri" panose="020F0502020204030204"/>
              <a:cs typeface="Times New Roman"/>
            </a:endParaRPr>
          </a:p>
          <a:p>
            <a:r>
              <a:rPr lang="en-US" sz="2000" dirty="0">
                <a:latin typeface="Times New Roman"/>
                <a:cs typeface="Times New Roman"/>
              </a:rPr>
              <a:t>α and β  are matrices  constructed from the Pauli matrices. The eigen function 4 component spinor.</a:t>
            </a:r>
            <a:endParaRPr lang="en-US" sz="2000">
              <a:latin typeface="Times New Roman"/>
              <a:ea typeface="Calibri"/>
              <a:cs typeface="Times New Roman"/>
            </a:endParaRPr>
          </a:p>
          <a:p>
            <a:r>
              <a:rPr lang="en-US" sz="2000" dirty="0">
                <a:latin typeface="Times New Roman"/>
                <a:cs typeface="Times New Roman"/>
              </a:rPr>
              <a:t> However, in later years Weyl and Majorana simplified the equation in their papers and thus predicted  the presence of other quasiparticles.</a:t>
            </a:r>
            <a:endParaRPr lang="en-US" sz="2000">
              <a:latin typeface="Times New Roman"/>
              <a:ea typeface="Calibri"/>
              <a:cs typeface="Times New Roman"/>
            </a:endParaRPr>
          </a:p>
          <a:p>
            <a:r>
              <a:rPr lang="en-US" sz="2000" dirty="0">
                <a:latin typeface="Times New Roman"/>
                <a:ea typeface="+mn-lt"/>
                <a:cs typeface="+mn-lt"/>
              </a:rPr>
              <a:t>Weyl in his 1929 paper simplified Dirac's equation by putting the mass term=0 which decoupled the Dirac's equation into 2 Weyl equation.</a:t>
            </a:r>
          </a:p>
          <a:p>
            <a:r>
              <a:rPr lang="en-US" sz="2000" dirty="0">
                <a:latin typeface="Times New Roman"/>
                <a:ea typeface="+mn-lt"/>
                <a:cs typeface="+mn-lt"/>
              </a:rPr>
              <a:t>This led to prediction of </a:t>
            </a:r>
            <a:r>
              <a:rPr lang="en-US" sz="2000" dirty="0" err="1">
                <a:latin typeface="Times New Roman"/>
                <a:ea typeface="+mn-lt"/>
                <a:cs typeface="+mn-lt"/>
              </a:rPr>
              <a:t>weyl</a:t>
            </a:r>
            <a:r>
              <a:rPr lang="en-US" sz="2000" dirty="0">
                <a:latin typeface="Times New Roman"/>
                <a:ea typeface="+mn-lt"/>
                <a:cs typeface="+mn-lt"/>
              </a:rPr>
              <a:t> fermions but these were not observed in experiments until 2015 when </a:t>
            </a:r>
            <a:r>
              <a:rPr lang="en-US" sz="2000" dirty="0" err="1">
                <a:latin typeface="Times New Roman"/>
                <a:ea typeface="+mn-lt"/>
                <a:cs typeface="+mn-lt"/>
              </a:rPr>
              <a:t>TaAs</a:t>
            </a:r>
            <a:r>
              <a:rPr lang="en-US" sz="2000" dirty="0">
                <a:latin typeface="Times New Roman"/>
                <a:ea typeface="+mn-lt"/>
                <a:cs typeface="+mn-lt"/>
              </a:rPr>
              <a:t> crystal was found out to have these spin ½ excitations.</a:t>
            </a:r>
          </a:p>
          <a:p>
            <a:endParaRPr lang="en-US" sz="2000" dirty="0">
              <a:cs typeface="Calibri"/>
            </a:endParaRPr>
          </a:p>
          <a:p>
            <a:endParaRPr lang="en-US" sz="2000" dirty="0">
              <a:cs typeface="Calibri"/>
            </a:endParaRPr>
          </a:p>
          <a:p>
            <a:endParaRPr lang="en-US" sz="2000" dirty="0">
              <a:cs typeface="Calibri"/>
            </a:endParaRPr>
          </a:p>
          <a:p>
            <a:endParaRPr lang="en-US" sz="2000">
              <a:cs typeface="Calibri" panose="020F0502020204030204"/>
            </a:endParaRPr>
          </a:p>
        </p:txBody>
      </p:sp>
      <p:pic>
        <p:nvPicPr>
          <p:cNvPr id="11" name="Picture 11" descr="A picture containing text&#10;&#10;Description automatically generated">
            <a:extLst>
              <a:ext uri="{FF2B5EF4-FFF2-40B4-BE49-F238E27FC236}">
                <a16:creationId xmlns:a16="http://schemas.microsoft.com/office/drawing/2014/main" id="{BC479625-C012-BEF5-6C0E-656B25EEE2F1}"/>
              </a:ext>
            </a:extLst>
          </p:cNvPr>
          <p:cNvPicPr>
            <a:picLocks noChangeAspect="1"/>
          </p:cNvPicPr>
          <p:nvPr/>
        </p:nvPicPr>
        <p:blipFill>
          <a:blip r:embed="rId2"/>
          <a:stretch>
            <a:fillRect/>
          </a:stretch>
        </p:blipFill>
        <p:spPr>
          <a:xfrm>
            <a:off x="4848218" y="1773307"/>
            <a:ext cx="2043224" cy="347902"/>
          </a:xfrm>
          <a:prstGeom prst="rect">
            <a:avLst/>
          </a:prstGeom>
        </p:spPr>
      </p:pic>
    </p:spTree>
    <p:extLst>
      <p:ext uri="{BB962C8B-B14F-4D97-AF65-F5344CB8AC3E}">
        <p14:creationId xmlns:p14="http://schemas.microsoft.com/office/powerpoint/2010/main" val="6951183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B2E6B6-6799-AA54-8620-B0BFB538C03C}"/>
              </a:ext>
            </a:extLst>
          </p:cNvPr>
          <p:cNvSpPr>
            <a:spLocks noGrp="1"/>
          </p:cNvSpPr>
          <p:nvPr>
            <p:ph type="title"/>
          </p:nvPr>
        </p:nvSpPr>
        <p:spPr>
          <a:xfrm>
            <a:off x="838200" y="365125"/>
            <a:ext cx="10447216" cy="925025"/>
          </a:xfrm>
        </p:spPr>
        <p:txBody>
          <a:bodyPr>
            <a:normAutofit fontScale="90000"/>
          </a:bodyPr>
          <a:lstStyle/>
          <a:p>
            <a:r>
              <a:rPr lang="en-US" dirty="0">
                <a:latin typeface="Times New Roman"/>
                <a:ea typeface="Calibri Light"/>
                <a:cs typeface="Calibri Light"/>
              </a:rPr>
              <a:t>The interplay between the topological phases of matter</a:t>
            </a:r>
            <a:endParaRPr lang="en-US">
              <a:latin typeface="Calibri Light" panose="020F0302020204030204"/>
              <a:cs typeface="Calibri Light" panose="020F0302020204030204"/>
            </a:endParaRPr>
          </a:p>
        </p:txBody>
      </p:sp>
      <p:pic>
        <p:nvPicPr>
          <p:cNvPr id="4" name="Picture 3">
            <a:extLst>
              <a:ext uri="{FF2B5EF4-FFF2-40B4-BE49-F238E27FC236}">
                <a16:creationId xmlns:a16="http://schemas.microsoft.com/office/drawing/2014/main" id="{E7A567D0-F0CF-FC48-D05F-60A2B077B269}"/>
              </a:ext>
            </a:extLst>
          </p:cNvPr>
          <p:cNvPicPr>
            <a:picLocks noGrp="1" noChangeAspect="1"/>
          </p:cNvPicPr>
          <p:nvPr/>
        </p:nvPicPr>
        <p:blipFill>
          <a:blip r:embed="rId2"/>
          <a:stretch>
            <a:fillRect/>
          </a:stretch>
        </p:blipFill>
        <p:spPr>
          <a:xfrm>
            <a:off x="1645257" y="1420839"/>
            <a:ext cx="9694984" cy="2968485"/>
          </a:xfrm>
          <a:prstGeom prst="rect">
            <a:avLst/>
          </a:prstGeom>
        </p:spPr>
      </p:pic>
      <p:pic>
        <p:nvPicPr>
          <p:cNvPr id="3" name="Picture 4" descr="A picture containing text, watch&#10;&#10;Description automatically generated">
            <a:extLst>
              <a:ext uri="{FF2B5EF4-FFF2-40B4-BE49-F238E27FC236}">
                <a16:creationId xmlns:a16="http://schemas.microsoft.com/office/drawing/2014/main" id="{7B771131-443F-34C7-A8B6-F6A6408ACF30}"/>
              </a:ext>
            </a:extLst>
          </p:cNvPr>
          <p:cNvPicPr>
            <a:picLocks noChangeAspect="1"/>
          </p:cNvPicPr>
          <p:nvPr/>
        </p:nvPicPr>
        <p:blipFill>
          <a:blip r:embed="rId3"/>
          <a:stretch>
            <a:fillRect/>
          </a:stretch>
        </p:blipFill>
        <p:spPr>
          <a:xfrm>
            <a:off x="6603748" y="5024966"/>
            <a:ext cx="2257425" cy="1209675"/>
          </a:xfrm>
          <a:prstGeom prst="rect">
            <a:avLst/>
          </a:prstGeom>
        </p:spPr>
      </p:pic>
      <p:cxnSp>
        <p:nvCxnSpPr>
          <p:cNvPr id="5" name="Straight Arrow Connector 4">
            <a:extLst>
              <a:ext uri="{FF2B5EF4-FFF2-40B4-BE49-F238E27FC236}">
                <a16:creationId xmlns:a16="http://schemas.microsoft.com/office/drawing/2014/main" id="{BFA6DD5F-5C57-1AAF-CE1C-8AA382BFDD16}"/>
              </a:ext>
            </a:extLst>
          </p:cNvPr>
          <p:cNvCxnSpPr/>
          <p:nvPr/>
        </p:nvCxnSpPr>
        <p:spPr>
          <a:xfrm flipH="1">
            <a:off x="7735276" y="3645878"/>
            <a:ext cx="3908" cy="1324707"/>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sp>
        <p:nvSpPr>
          <p:cNvPr id="7" name="TextBox 6">
            <a:extLst>
              <a:ext uri="{FF2B5EF4-FFF2-40B4-BE49-F238E27FC236}">
                <a16:creationId xmlns:a16="http://schemas.microsoft.com/office/drawing/2014/main" id="{33835D28-A76E-E777-B0F2-288A520B3F29}"/>
              </a:ext>
            </a:extLst>
          </p:cNvPr>
          <p:cNvSpPr txBox="1"/>
          <p:nvPr/>
        </p:nvSpPr>
        <p:spPr>
          <a:xfrm>
            <a:off x="7026275" y="6332659"/>
            <a:ext cx="1668584"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t>Weyl</a:t>
            </a:r>
            <a:r>
              <a:rPr lang="en-US"/>
              <a:t> </a:t>
            </a:r>
            <a:r>
              <a:rPr lang="en-US" sz="1400"/>
              <a:t>semimetal bulk bands</a:t>
            </a:r>
          </a:p>
        </p:txBody>
      </p:sp>
      <p:pic>
        <p:nvPicPr>
          <p:cNvPr id="9" name="Picture 6" descr="A picture containing umbrella, accessory, vector graphics&#10;&#10;Description automatically generated">
            <a:extLst>
              <a:ext uri="{FF2B5EF4-FFF2-40B4-BE49-F238E27FC236}">
                <a16:creationId xmlns:a16="http://schemas.microsoft.com/office/drawing/2014/main" id="{EC02FC35-7969-2340-55F9-D739A103CDD5}"/>
              </a:ext>
            </a:extLst>
          </p:cNvPr>
          <p:cNvPicPr>
            <a:picLocks noChangeAspect="1"/>
          </p:cNvPicPr>
          <p:nvPr/>
        </p:nvPicPr>
        <p:blipFill>
          <a:blip r:embed="rId4"/>
          <a:stretch>
            <a:fillRect/>
          </a:stretch>
        </p:blipFill>
        <p:spPr>
          <a:xfrm>
            <a:off x="806938" y="4491215"/>
            <a:ext cx="5058508" cy="2027492"/>
          </a:xfrm>
          <a:prstGeom prst="rect">
            <a:avLst/>
          </a:prstGeom>
        </p:spPr>
      </p:pic>
      <p:cxnSp>
        <p:nvCxnSpPr>
          <p:cNvPr id="10" name="Straight Arrow Connector 9">
            <a:extLst>
              <a:ext uri="{FF2B5EF4-FFF2-40B4-BE49-F238E27FC236}">
                <a16:creationId xmlns:a16="http://schemas.microsoft.com/office/drawing/2014/main" id="{20C6C4BD-9F2E-E661-69CE-83EEEB91CD57}"/>
              </a:ext>
            </a:extLst>
          </p:cNvPr>
          <p:cNvCxnSpPr>
            <a:cxnSpLocks/>
          </p:cNvCxnSpPr>
          <p:nvPr/>
        </p:nvCxnSpPr>
        <p:spPr>
          <a:xfrm flipH="1">
            <a:off x="2821353" y="3655647"/>
            <a:ext cx="4702908" cy="787400"/>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cxnSp>
        <p:nvCxnSpPr>
          <p:cNvPr id="11" name="Straight Arrow Connector 10">
            <a:extLst>
              <a:ext uri="{FF2B5EF4-FFF2-40B4-BE49-F238E27FC236}">
                <a16:creationId xmlns:a16="http://schemas.microsoft.com/office/drawing/2014/main" id="{DDEB23FA-7C60-E69B-991E-2C559A1289CC}"/>
              </a:ext>
            </a:extLst>
          </p:cNvPr>
          <p:cNvCxnSpPr>
            <a:cxnSpLocks/>
          </p:cNvCxnSpPr>
          <p:nvPr/>
        </p:nvCxnSpPr>
        <p:spPr>
          <a:xfrm flipH="1" flipV="1">
            <a:off x="5459045" y="5546969"/>
            <a:ext cx="1420445" cy="541216"/>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896EFCE5-B17A-8180-BC5C-85D9DD248122}"/>
              </a:ext>
            </a:extLst>
          </p:cNvPr>
          <p:cNvSpPr txBox="1"/>
          <p:nvPr/>
        </p:nvSpPr>
        <p:spPr>
          <a:xfrm>
            <a:off x="2493352" y="6518274"/>
            <a:ext cx="2117968"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cs typeface="Calibri"/>
              </a:rPr>
              <a:t>Projected surface bands</a:t>
            </a:r>
          </a:p>
        </p:txBody>
      </p:sp>
      <p:sp>
        <p:nvSpPr>
          <p:cNvPr id="14" name="TextBox 13">
            <a:extLst>
              <a:ext uri="{FF2B5EF4-FFF2-40B4-BE49-F238E27FC236}">
                <a16:creationId xmlns:a16="http://schemas.microsoft.com/office/drawing/2014/main" id="{BF383386-6463-776A-C100-D48AE0A42548}"/>
              </a:ext>
            </a:extLst>
          </p:cNvPr>
          <p:cNvSpPr txBox="1"/>
          <p:nvPr/>
        </p:nvSpPr>
        <p:spPr>
          <a:xfrm>
            <a:off x="7792720" y="3779520"/>
            <a:ext cx="4419600"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100">
                <a:ea typeface="+mn-lt"/>
                <a:cs typeface="+mn-lt"/>
                <a:hlinkClick r:id="rId5"/>
              </a:rPr>
              <a:t>https://www.physics.princeton.edu/zahidhasangroup/index_TPT.html</a:t>
            </a:r>
            <a:endParaRPr lang="en-US" sz="1100">
              <a:ea typeface="+mn-lt"/>
              <a:cs typeface="+mn-lt"/>
            </a:endParaRPr>
          </a:p>
        </p:txBody>
      </p:sp>
    </p:spTree>
    <p:extLst>
      <p:ext uri="{BB962C8B-B14F-4D97-AF65-F5344CB8AC3E}">
        <p14:creationId xmlns:p14="http://schemas.microsoft.com/office/powerpoint/2010/main" val="20705446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821726D-08DE-2863-583F-113F9E317B00}"/>
              </a:ext>
            </a:extLst>
          </p:cNvPr>
          <p:cNvSpPr txBox="1"/>
          <p:nvPr/>
        </p:nvSpPr>
        <p:spPr>
          <a:xfrm>
            <a:off x="940476" y="1114834"/>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latin typeface="Times New Roman"/>
                <a:cs typeface="Times New Roman"/>
              </a:rPr>
              <a:t>Pyrochlore Iridates R</a:t>
            </a:r>
            <a:r>
              <a:rPr lang="en-US" sz="1400" baseline="-25000">
                <a:latin typeface="Times New Roman"/>
                <a:cs typeface="Times New Roman"/>
              </a:rPr>
              <a:t>2</a:t>
            </a:r>
            <a:r>
              <a:rPr lang="en-US" sz="1400">
                <a:latin typeface="Times New Roman"/>
                <a:cs typeface="Times New Roman"/>
              </a:rPr>
              <a:t>Ir</a:t>
            </a:r>
            <a:r>
              <a:rPr lang="en-US" sz="1400" baseline="-25000">
                <a:latin typeface="Times New Roman"/>
                <a:cs typeface="Times New Roman"/>
              </a:rPr>
              <a:t>2</a:t>
            </a:r>
            <a:r>
              <a:rPr lang="en-US" sz="1400">
                <a:latin typeface="Times New Roman"/>
                <a:cs typeface="Times New Roman"/>
              </a:rPr>
              <a:t>O</a:t>
            </a:r>
            <a:r>
              <a:rPr lang="en-US" sz="1400" baseline="-25000">
                <a:latin typeface="Times New Roman"/>
                <a:cs typeface="Times New Roman"/>
              </a:rPr>
              <a:t>7</a:t>
            </a:r>
          </a:p>
        </p:txBody>
      </p:sp>
      <p:sp>
        <p:nvSpPr>
          <p:cNvPr id="5" name="TextBox 4">
            <a:extLst>
              <a:ext uri="{FF2B5EF4-FFF2-40B4-BE49-F238E27FC236}">
                <a16:creationId xmlns:a16="http://schemas.microsoft.com/office/drawing/2014/main" id="{AB4B71EC-C30C-274F-DD87-96E773CC657A}"/>
              </a:ext>
            </a:extLst>
          </p:cNvPr>
          <p:cNvSpPr txBox="1"/>
          <p:nvPr/>
        </p:nvSpPr>
        <p:spPr>
          <a:xfrm>
            <a:off x="1131810" y="1391602"/>
            <a:ext cx="1896533"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latin typeface="Times New Roman"/>
                <a:cs typeface="Times New Roman"/>
              </a:rPr>
              <a:t>Experimental results not clear</a:t>
            </a:r>
          </a:p>
        </p:txBody>
      </p:sp>
      <p:sp>
        <p:nvSpPr>
          <p:cNvPr id="6" name="TextBox 5">
            <a:extLst>
              <a:ext uri="{FF2B5EF4-FFF2-40B4-BE49-F238E27FC236}">
                <a16:creationId xmlns:a16="http://schemas.microsoft.com/office/drawing/2014/main" id="{052DF143-9F9D-AA35-1FE8-6B3EC5674E17}"/>
              </a:ext>
            </a:extLst>
          </p:cNvPr>
          <p:cNvSpPr txBox="1"/>
          <p:nvPr/>
        </p:nvSpPr>
        <p:spPr>
          <a:xfrm>
            <a:off x="1133574" y="2277661"/>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Times New Roman"/>
                <a:cs typeface="Times New Roman"/>
              </a:rPr>
              <a:t>Burkov &amp; </a:t>
            </a:r>
            <a:r>
              <a:rPr lang="en-US" err="1">
                <a:latin typeface="Times New Roman"/>
                <a:cs typeface="Times New Roman"/>
              </a:rPr>
              <a:t>Balents</a:t>
            </a:r>
            <a:r>
              <a:rPr lang="en-US">
                <a:latin typeface="Times New Roman"/>
                <a:cs typeface="Times New Roman"/>
              </a:rPr>
              <a:t> (2011)</a:t>
            </a:r>
            <a:endParaRPr lang="en-US" err="1">
              <a:latin typeface="Times New Roman"/>
              <a:cs typeface="Times New Roman"/>
            </a:endParaRPr>
          </a:p>
        </p:txBody>
      </p:sp>
      <p:sp>
        <p:nvSpPr>
          <p:cNvPr id="8" name="TextBox 7">
            <a:extLst>
              <a:ext uri="{FF2B5EF4-FFF2-40B4-BE49-F238E27FC236}">
                <a16:creationId xmlns:a16="http://schemas.microsoft.com/office/drawing/2014/main" id="{257C14B2-2381-135F-019B-9875E2C2BBD6}"/>
              </a:ext>
            </a:extLst>
          </p:cNvPr>
          <p:cNvSpPr txBox="1"/>
          <p:nvPr/>
        </p:nvSpPr>
        <p:spPr>
          <a:xfrm>
            <a:off x="403324" y="2554003"/>
            <a:ext cx="419194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err="1">
                <a:latin typeface="Times New Roman"/>
                <a:cs typeface="Times New Roman"/>
              </a:rPr>
              <a:t>heterostructres</a:t>
            </a:r>
            <a:r>
              <a:rPr lang="en-US" sz="1400">
                <a:latin typeface="Times New Roman"/>
                <a:cs typeface="Times New Roman"/>
              </a:rPr>
              <a:t> built from topo insulators and magnetic layers</a:t>
            </a:r>
          </a:p>
        </p:txBody>
      </p:sp>
      <p:sp>
        <p:nvSpPr>
          <p:cNvPr id="9" name="TextBox 8">
            <a:extLst>
              <a:ext uri="{FF2B5EF4-FFF2-40B4-BE49-F238E27FC236}">
                <a16:creationId xmlns:a16="http://schemas.microsoft.com/office/drawing/2014/main" id="{F061DA80-59F4-09F5-5EE5-F4897B807C89}"/>
              </a:ext>
            </a:extLst>
          </p:cNvPr>
          <p:cNvSpPr txBox="1"/>
          <p:nvPr/>
        </p:nvSpPr>
        <p:spPr>
          <a:xfrm>
            <a:off x="1129458" y="871841"/>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latin typeface="Times New Roman"/>
                <a:cs typeface="Times New Roman"/>
              </a:rPr>
              <a:t>Wann et al. (2011)</a:t>
            </a:r>
          </a:p>
        </p:txBody>
      </p:sp>
      <p:sp>
        <p:nvSpPr>
          <p:cNvPr id="10" name="TextBox 9">
            <a:extLst>
              <a:ext uri="{FF2B5EF4-FFF2-40B4-BE49-F238E27FC236}">
                <a16:creationId xmlns:a16="http://schemas.microsoft.com/office/drawing/2014/main" id="{7E71411A-3E9D-5C0F-5668-29B148263E17}"/>
              </a:ext>
            </a:extLst>
          </p:cNvPr>
          <p:cNvSpPr txBox="1"/>
          <p:nvPr/>
        </p:nvSpPr>
        <p:spPr>
          <a:xfrm>
            <a:off x="1121815" y="2952642"/>
            <a:ext cx="2743200"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a:latin typeface="Times New Roman"/>
                <a:cs typeface="Times New Roman"/>
              </a:rPr>
              <a:t>Experimentally not realized</a:t>
            </a:r>
          </a:p>
        </p:txBody>
      </p:sp>
      <p:sp>
        <p:nvSpPr>
          <p:cNvPr id="11" name="TextBox 10">
            <a:extLst>
              <a:ext uri="{FF2B5EF4-FFF2-40B4-BE49-F238E27FC236}">
                <a16:creationId xmlns:a16="http://schemas.microsoft.com/office/drawing/2014/main" id="{08537EA7-A4FA-A437-A7EF-39C724CE4285}"/>
              </a:ext>
            </a:extLst>
          </p:cNvPr>
          <p:cNvSpPr txBox="1"/>
          <p:nvPr/>
        </p:nvSpPr>
        <p:spPr>
          <a:xfrm>
            <a:off x="1132985" y="3735221"/>
            <a:ext cx="394734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Times New Roman"/>
                <a:cs typeface="Times New Roman"/>
              </a:rPr>
              <a:t>Bulmash et al. 2014 Hg</a:t>
            </a:r>
            <a:r>
              <a:rPr lang="en-US" baseline="-25000">
                <a:latin typeface="Times New Roman"/>
                <a:cs typeface="Times New Roman"/>
              </a:rPr>
              <a:t>(1-x)</a:t>
            </a:r>
            <a:r>
              <a:rPr lang="en-US" err="1">
                <a:latin typeface="Times New Roman"/>
                <a:cs typeface="Times New Roman"/>
              </a:rPr>
              <a:t>Cd</a:t>
            </a:r>
            <a:r>
              <a:rPr lang="en-US" baseline="-25000" err="1">
                <a:latin typeface="Times New Roman"/>
                <a:cs typeface="Times New Roman"/>
              </a:rPr>
              <a:t>x</a:t>
            </a:r>
            <a:r>
              <a:rPr lang="en-US" err="1">
                <a:latin typeface="Times New Roman"/>
                <a:cs typeface="Times New Roman"/>
              </a:rPr>
              <a:t>Mn</a:t>
            </a:r>
            <a:r>
              <a:rPr lang="en-US" baseline="-25000" err="1">
                <a:latin typeface="Times New Roman"/>
                <a:cs typeface="Times New Roman"/>
              </a:rPr>
              <a:t>y</a:t>
            </a:r>
            <a:r>
              <a:rPr lang="en-US" err="1">
                <a:latin typeface="Times New Roman"/>
                <a:cs typeface="Times New Roman"/>
              </a:rPr>
              <a:t>T</a:t>
            </a:r>
            <a:endParaRPr lang="en-US">
              <a:latin typeface="Times New Roman"/>
              <a:cs typeface="Times New Roman"/>
            </a:endParaRPr>
          </a:p>
        </p:txBody>
      </p:sp>
      <p:sp>
        <p:nvSpPr>
          <p:cNvPr id="12" name="TextBox 11">
            <a:extLst>
              <a:ext uri="{FF2B5EF4-FFF2-40B4-BE49-F238E27FC236}">
                <a16:creationId xmlns:a16="http://schemas.microsoft.com/office/drawing/2014/main" id="{7E0E2BE7-1BA6-E83F-FB82-287C50ECE628}"/>
              </a:ext>
            </a:extLst>
          </p:cNvPr>
          <p:cNvSpPr txBox="1"/>
          <p:nvPr/>
        </p:nvSpPr>
        <p:spPr>
          <a:xfrm>
            <a:off x="706713" y="4146207"/>
            <a:ext cx="274320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err="1">
                <a:latin typeface="Times New Roman"/>
                <a:cs typeface="Times New Roman"/>
              </a:rPr>
              <a:t>HgTe</a:t>
            </a:r>
            <a:r>
              <a:rPr lang="en-US" sz="1600">
                <a:latin typeface="Times New Roman"/>
                <a:cs typeface="Times New Roman"/>
              </a:rPr>
              <a:t> TI + Cd doping to reach band inversion state</a:t>
            </a:r>
          </a:p>
        </p:txBody>
      </p:sp>
      <p:sp>
        <p:nvSpPr>
          <p:cNvPr id="13" name="TextBox 12">
            <a:extLst>
              <a:ext uri="{FF2B5EF4-FFF2-40B4-BE49-F238E27FC236}">
                <a16:creationId xmlns:a16="http://schemas.microsoft.com/office/drawing/2014/main" id="{E53A6C9B-29CD-E046-C1DE-873FA75C383B}"/>
              </a:ext>
            </a:extLst>
          </p:cNvPr>
          <p:cNvSpPr txBox="1"/>
          <p:nvPr/>
        </p:nvSpPr>
        <p:spPr>
          <a:xfrm>
            <a:off x="3484748" y="4111065"/>
            <a:ext cx="274320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latin typeface="Times New Roman"/>
                <a:cs typeface="Times New Roman"/>
              </a:rPr>
              <a:t>Magnetic doping with Mn to break TRS</a:t>
            </a:r>
          </a:p>
        </p:txBody>
      </p:sp>
      <p:sp>
        <p:nvSpPr>
          <p:cNvPr id="14" name="TextBox 13">
            <a:extLst>
              <a:ext uri="{FF2B5EF4-FFF2-40B4-BE49-F238E27FC236}">
                <a16:creationId xmlns:a16="http://schemas.microsoft.com/office/drawing/2014/main" id="{A638CEB2-C2DA-2C37-C808-F0F6F96C0A23}"/>
              </a:ext>
            </a:extLst>
          </p:cNvPr>
          <p:cNvSpPr txBox="1"/>
          <p:nvPr/>
        </p:nvSpPr>
        <p:spPr>
          <a:xfrm>
            <a:off x="1011277" y="4732994"/>
            <a:ext cx="2743200"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a:latin typeface="Times New Roman"/>
                <a:cs typeface="Times New Roman"/>
              </a:rPr>
              <a:t>Bad quality results because of Cd doping</a:t>
            </a:r>
          </a:p>
        </p:txBody>
      </p:sp>
      <p:cxnSp>
        <p:nvCxnSpPr>
          <p:cNvPr id="15" name="Straight Arrow Connector 14">
            <a:extLst>
              <a:ext uri="{FF2B5EF4-FFF2-40B4-BE49-F238E27FC236}">
                <a16:creationId xmlns:a16="http://schemas.microsoft.com/office/drawing/2014/main" id="{668CE249-1603-4853-BCD8-1D8F8AFF18E4}"/>
              </a:ext>
            </a:extLst>
          </p:cNvPr>
          <p:cNvCxnSpPr/>
          <p:nvPr/>
        </p:nvCxnSpPr>
        <p:spPr>
          <a:xfrm flipV="1">
            <a:off x="3219648" y="4300529"/>
            <a:ext cx="368770" cy="263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06FBB295-DC4E-D60D-A115-072AF87FABBA}"/>
              </a:ext>
            </a:extLst>
          </p:cNvPr>
          <p:cNvSpPr txBox="1"/>
          <p:nvPr/>
        </p:nvSpPr>
        <p:spPr>
          <a:xfrm>
            <a:off x="1071250" y="5244522"/>
            <a:ext cx="3599274"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Times New Roman"/>
                <a:cs typeface="Times New Roman"/>
              </a:rPr>
              <a:t>Discovery of Na</a:t>
            </a:r>
            <a:r>
              <a:rPr lang="en-US" baseline="-25000">
                <a:latin typeface="Times New Roman"/>
                <a:cs typeface="Times New Roman"/>
              </a:rPr>
              <a:t>3</a:t>
            </a:r>
            <a:r>
              <a:rPr lang="en-US">
                <a:latin typeface="Times New Roman"/>
                <a:cs typeface="Times New Roman"/>
              </a:rPr>
              <a:t>Bi and Cd</a:t>
            </a:r>
            <a:r>
              <a:rPr lang="en-US" baseline="-25000">
                <a:latin typeface="Times New Roman"/>
                <a:cs typeface="Times New Roman"/>
              </a:rPr>
              <a:t>3</a:t>
            </a:r>
            <a:r>
              <a:rPr lang="en-US">
                <a:latin typeface="Times New Roman"/>
                <a:cs typeface="Times New Roman"/>
              </a:rPr>
              <a:t>As</a:t>
            </a:r>
            <a:r>
              <a:rPr lang="en-US" baseline="-25000">
                <a:latin typeface="Times New Roman"/>
                <a:cs typeface="Times New Roman"/>
              </a:rPr>
              <a:t>2 </a:t>
            </a:r>
            <a:r>
              <a:rPr lang="en-US">
                <a:latin typeface="Times New Roman"/>
                <a:cs typeface="Times New Roman"/>
              </a:rPr>
              <a:t>DSM 2014</a:t>
            </a:r>
          </a:p>
        </p:txBody>
      </p:sp>
      <p:sp>
        <p:nvSpPr>
          <p:cNvPr id="17" name="TextBox 16">
            <a:extLst>
              <a:ext uri="{FF2B5EF4-FFF2-40B4-BE49-F238E27FC236}">
                <a16:creationId xmlns:a16="http://schemas.microsoft.com/office/drawing/2014/main" id="{92F59BA2-0583-EF0D-A68D-4A6236036CAE}"/>
              </a:ext>
            </a:extLst>
          </p:cNvPr>
          <p:cNvSpPr txBox="1"/>
          <p:nvPr/>
        </p:nvSpPr>
        <p:spPr>
          <a:xfrm>
            <a:off x="1308199" y="5773101"/>
            <a:ext cx="3364088"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latin typeface="Times New Roman"/>
                <a:cs typeface="Times New Roman"/>
              </a:rPr>
              <a:t>Same approach as Bulmash but no need for doping as they already are DSM;</a:t>
            </a:r>
          </a:p>
          <a:p>
            <a:r>
              <a:rPr lang="en-US" sz="1400">
                <a:latin typeface="Times New Roman"/>
                <a:cs typeface="Times New Roman"/>
              </a:rPr>
              <a:t>Not much work has been done.</a:t>
            </a:r>
          </a:p>
        </p:txBody>
      </p:sp>
      <p:cxnSp>
        <p:nvCxnSpPr>
          <p:cNvPr id="18" name="Straight Arrow Connector 17">
            <a:extLst>
              <a:ext uri="{FF2B5EF4-FFF2-40B4-BE49-F238E27FC236}">
                <a16:creationId xmlns:a16="http://schemas.microsoft.com/office/drawing/2014/main" id="{AB7424F2-1AF8-BF0C-64AA-41B61F19F8E2}"/>
              </a:ext>
            </a:extLst>
          </p:cNvPr>
          <p:cNvCxnSpPr/>
          <p:nvPr/>
        </p:nvCxnSpPr>
        <p:spPr>
          <a:xfrm flipH="1">
            <a:off x="6127622" y="-3021"/>
            <a:ext cx="24501" cy="6859093"/>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DC376BAF-A987-4090-0191-F176E870E04A}"/>
              </a:ext>
            </a:extLst>
          </p:cNvPr>
          <p:cNvSpPr txBox="1"/>
          <p:nvPr/>
        </p:nvSpPr>
        <p:spPr>
          <a:xfrm>
            <a:off x="7124375" y="1190110"/>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latin typeface="Times New Roman"/>
                <a:cs typeface="Times New Roman"/>
              </a:rPr>
              <a:t>2012 Singh et al.</a:t>
            </a:r>
          </a:p>
        </p:txBody>
      </p:sp>
      <p:sp>
        <p:nvSpPr>
          <p:cNvPr id="21" name="TextBox 20">
            <a:extLst>
              <a:ext uri="{FF2B5EF4-FFF2-40B4-BE49-F238E27FC236}">
                <a16:creationId xmlns:a16="http://schemas.microsoft.com/office/drawing/2014/main" id="{2BDFFAA3-75F3-4D66-D854-E6B46EF47ACA}"/>
              </a:ext>
            </a:extLst>
          </p:cNvPr>
          <p:cNvSpPr txBox="1"/>
          <p:nvPr/>
        </p:nvSpPr>
        <p:spPr>
          <a:xfrm>
            <a:off x="7122158" y="1502679"/>
            <a:ext cx="4160874"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latin typeface="Times New Roman"/>
                <a:cs typeface="Times New Roman"/>
              </a:rPr>
              <a:t>Tunable TI :</a:t>
            </a:r>
            <a:r>
              <a:rPr lang="en-US" sz="1400" err="1">
                <a:latin typeface="Times New Roman"/>
                <a:cs typeface="Times New Roman"/>
              </a:rPr>
              <a:t>TlBi</a:t>
            </a:r>
            <a:r>
              <a:rPr lang="en-US" sz="1400">
                <a:latin typeface="Times New Roman"/>
                <a:cs typeface="Times New Roman"/>
              </a:rPr>
              <a:t>(S</a:t>
            </a:r>
            <a:r>
              <a:rPr lang="en-US" sz="1400" baseline="-25000">
                <a:latin typeface="Times New Roman"/>
                <a:cs typeface="Times New Roman"/>
              </a:rPr>
              <a:t>1-x</a:t>
            </a:r>
            <a:r>
              <a:rPr lang="en-US" sz="1400">
                <a:latin typeface="Times New Roman"/>
                <a:cs typeface="Times New Roman"/>
              </a:rPr>
              <a:t>Se</a:t>
            </a:r>
            <a:r>
              <a:rPr lang="en-US" sz="1400" baseline="-25000">
                <a:latin typeface="Times New Roman"/>
                <a:cs typeface="Times New Roman"/>
              </a:rPr>
              <a:t>x</a:t>
            </a:r>
            <a:r>
              <a:rPr lang="en-US" sz="1400">
                <a:latin typeface="Times New Roman"/>
                <a:cs typeface="Times New Roman"/>
              </a:rPr>
              <a:t>)</a:t>
            </a:r>
            <a:r>
              <a:rPr lang="en-US" sz="1400" baseline="-25000">
                <a:latin typeface="Times New Roman"/>
                <a:cs typeface="Times New Roman"/>
              </a:rPr>
              <a:t>2</a:t>
            </a:r>
            <a:r>
              <a:rPr lang="en-US" sz="1400">
                <a:latin typeface="Times New Roman"/>
                <a:cs typeface="Times New Roman"/>
              </a:rPr>
              <a:t> </a:t>
            </a:r>
            <a:r>
              <a:rPr lang="en-US" sz="1400" err="1">
                <a:latin typeface="Times New Roman"/>
                <a:cs typeface="Times New Roman"/>
              </a:rPr>
              <a:t>TlBi</a:t>
            </a:r>
            <a:r>
              <a:rPr lang="en-US" sz="1400">
                <a:latin typeface="Times New Roman"/>
                <a:cs typeface="Times New Roman"/>
              </a:rPr>
              <a:t>(S</a:t>
            </a:r>
            <a:r>
              <a:rPr lang="en-US" sz="1400" baseline="-25000">
                <a:latin typeface="Times New Roman"/>
                <a:cs typeface="Times New Roman"/>
              </a:rPr>
              <a:t>1-x</a:t>
            </a:r>
            <a:r>
              <a:rPr lang="en-US" sz="1400">
                <a:latin typeface="Times New Roman"/>
                <a:cs typeface="Times New Roman"/>
              </a:rPr>
              <a:t>Te</a:t>
            </a:r>
            <a:r>
              <a:rPr lang="en-US" sz="1400" baseline="-25000">
                <a:latin typeface="Times New Roman"/>
                <a:cs typeface="Times New Roman"/>
              </a:rPr>
              <a:t>x</a:t>
            </a:r>
            <a:r>
              <a:rPr lang="en-US" sz="1400">
                <a:latin typeface="Times New Roman"/>
                <a:cs typeface="Times New Roman"/>
              </a:rPr>
              <a:t>)</a:t>
            </a:r>
            <a:r>
              <a:rPr lang="en-US" sz="1400" baseline="-25000">
                <a:latin typeface="Times New Roman"/>
                <a:cs typeface="Times New Roman"/>
              </a:rPr>
              <a:t>2</a:t>
            </a:r>
            <a:r>
              <a:rPr lang="en-US" sz="1400">
                <a:latin typeface="Times New Roman"/>
                <a:cs typeface="Times New Roman"/>
              </a:rPr>
              <a:t> and altering b/w both layers</a:t>
            </a:r>
          </a:p>
        </p:txBody>
      </p:sp>
      <p:sp>
        <p:nvSpPr>
          <p:cNvPr id="22" name="TextBox 21">
            <a:extLst>
              <a:ext uri="{FF2B5EF4-FFF2-40B4-BE49-F238E27FC236}">
                <a16:creationId xmlns:a16="http://schemas.microsoft.com/office/drawing/2014/main" id="{ADFAA56D-BE60-361E-5C04-08FCA7CA5EA7}"/>
              </a:ext>
            </a:extLst>
          </p:cNvPr>
          <p:cNvSpPr txBox="1"/>
          <p:nvPr/>
        </p:nvSpPr>
        <p:spPr>
          <a:xfrm>
            <a:off x="6963996" y="3432962"/>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err="1">
                <a:latin typeface="Times New Roman"/>
                <a:ea typeface="+mn-lt"/>
                <a:cs typeface="Times New Roman"/>
              </a:rPr>
              <a:t>HgTe</a:t>
            </a:r>
            <a:r>
              <a:rPr lang="en-US" sz="1400">
                <a:latin typeface="Times New Roman"/>
                <a:ea typeface="+mn-lt"/>
                <a:cs typeface="Times New Roman"/>
              </a:rPr>
              <a:t>/</a:t>
            </a:r>
            <a:r>
              <a:rPr lang="en-US" sz="1400" err="1">
                <a:latin typeface="Times New Roman"/>
                <a:ea typeface="+mn-lt"/>
                <a:cs typeface="Times New Roman"/>
              </a:rPr>
              <a:t>CdTe</a:t>
            </a:r>
            <a:r>
              <a:rPr lang="en-US" sz="1400">
                <a:latin typeface="Times New Roman"/>
                <a:ea typeface="+mn-lt"/>
                <a:cs typeface="Times New Roman"/>
              </a:rPr>
              <a:t> heterostructure</a:t>
            </a:r>
            <a:endParaRPr lang="en-US" sz="1400">
              <a:latin typeface="Times New Roman"/>
              <a:cs typeface="Times New Roman"/>
            </a:endParaRPr>
          </a:p>
        </p:txBody>
      </p:sp>
      <p:sp>
        <p:nvSpPr>
          <p:cNvPr id="23" name="TextBox 22">
            <a:extLst>
              <a:ext uri="{FF2B5EF4-FFF2-40B4-BE49-F238E27FC236}">
                <a16:creationId xmlns:a16="http://schemas.microsoft.com/office/drawing/2014/main" id="{5FB4F1B1-967D-F1DE-0227-080246C2EF36}"/>
              </a:ext>
            </a:extLst>
          </p:cNvPr>
          <p:cNvSpPr txBox="1"/>
          <p:nvPr/>
        </p:nvSpPr>
        <p:spPr>
          <a:xfrm>
            <a:off x="7342056" y="3143095"/>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latin typeface="Times New Roman"/>
                <a:ea typeface="+mn-lt"/>
                <a:cs typeface="Times New Roman"/>
              </a:rPr>
              <a:t>Halasz &amp; </a:t>
            </a:r>
            <a:r>
              <a:rPr lang="en-US" sz="1400" err="1">
                <a:latin typeface="Times New Roman"/>
                <a:ea typeface="+mn-lt"/>
                <a:cs typeface="Times New Roman"/>
              </a:rPr>
              <a:t>Balents</a:t>
            </a:r>
            <a:r>
              <a:rPr lang="en-US" sz="1400">
                <a:latin typeface="Times New Roman"/>
                <a:ea typeface="+mn-lt"/>
                <a:cs typeface="Times New Roman"/>
              </a:rPr>
              <a:t> 2012</a:t>
            </a:r>
            <a:endParaRPr lang="en-US" sz="1400" err="1">
              <a:latin typeface="Times New Roman"/>
              <a:cs typeface="Times New Roman"/>
            </a:endParaRPr>
          </a:p>
        </p:txBody>
      </p:sp>
      <p:sp>
        <p:nvSpPr>
          <p:cNvPr id="24" name="TextBox 23">
            <a:extLst>
              <a:ext uri="{FF2B5EF4-FFF2-40B4-BE49-F238E27FC236}">
                <a16:creationId xmlns:a16="http://schemas.microsoft.com/office/drawing/2014/main" id="{0FF665D4-C8F6-A224-6E6D-9B35D34309A0}"/>
              </a:ext>
            </a:extLst>
          </p:cNvPr>
          <p:cNvSpPr txBox="1"/>
          <p:nvPr/>
        </p:nvSpPr>
        <p:spPr>
          <a:xfrm>
            <a:off x="7569598" y="5026342"/>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latin typeface="Times New Roman"/>
                <a:ea typeface="+mn-lt"/>
                <a:cs typeface="Times New Roman"/>
              </a:rPr>
              <a:t>2014 Liu &amp; Vanderbilt</a:t>
            </a:r>
            <a:endParaRPr lang="en-US" sz="1400">
              <a:latin typeface="Times New Roman"/>
              <a:cs typeface="Times New Roman"/>
            </a:endParaRPr>
          </a:p>
        </p:txBody>
      </p:sp>
      <p:sp>
        <p:nvSpPr>
          <p:cNvPr id="25" name="TextBox 24">
            <a:extLst>
              <a:ext uri="{FF2B5EF4-FFF2-40B4-BE49-F238E27FC236}">
                <a16:creationId xmlns:a16="http://schemas.microsoft.com/office/drawing/2014/main" id="{0C19691B-31B3-D71C-BB19-FEB73EEAC635}"/>
              </a:ext>
            </a:extLst>
          </p:cNvPr>
          <p:cNvSpPr txBox="1"/>
          <p:nvPr/>
        </p:nvSpPr>
        <p:spPr>
          <a:xfrm>
            <a:off x="7232695" y="4407215"/>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sz="1400">
              <a:latin typeface="Times New Roman"/>
              <a:cs typeface="Times New Roman"/>
            </a:endParaRPr>
          </a:p>
        </p:txBody>
      </p:sp>
      <p:sp>
        <p:nvSpPr>
          <p:cNvPr id="26" name="TextBox 25">
            <a:extLst>
              <a:ext uri="{FF2B5EF4-FFF2-40B4-BE49-F238E27FC236}">
                <a16:creationId xmlns:a16="http://schemas.microsoft.com/office/drawing/2014/main" id="{2E4465FB-5247-B9EE-0929-C574983AB4E8}"/>
              </a:ext>
            </a:extLst>
          </p:cNvPr>
          <p:cNvSpPr txBox="1"/>
          <p:nvPr/>
        </p:nvSpPr>
        <p:spPr>
          <a:xfrm>
            <a:off x="7460237" y="5368536"/>
            <a:ext cx="2404534"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latin typeface="Times New Roman"/>
                <a:ea typeface="+mn-lt"/>
                <a:cs typeface="Times New Roman"/>
              </a:rPr>
              <a:t>LaBi</a:t>
            </a:r>
            <a:r>
              <a:rPr lang="en-US" sz="1400" baseline="-25000">
                <a:latin typeface="Times New Roman"/>
                <a:ea typeface="+mn-lt"/>
                <a:cs typeface="Times New Roman"/>
              </a:rPr>
              <a:t>1−x</a:t>
            </a:r>
            <a:r>
              <a:rPr lang="en-US" sz="1400">
                <a:latin typeface="Times New Roman"/>
                <a:ea typeface="+mn-lt"/>
                <a:cs typeface="Times New Roman"/>
              </a:rPr>
              <a:t>Sb</a:t>
            </a:r>
            <a:r>
              <a:rPr lang="en-US" sz="1400" baseline="-25000">
                <a:latin typeface="Times New Roman"/>
                <a:ea typeface="+mn-lt"/>
                <a:cs typeface="Times New Roman"/>
              </a:rPr>
              <a:t>x</a:t>
            </a:r>
            <a:r>
              <a:rPr lang="en-US" sz="1400">
                <a:latin typeface="Times New Roman"/>
                <a:ea typeface="+mn-lt"/>
                <a:cs typeface="Times New Roman"/>
              </a:rPr>
              <a:t>Te</a:t>
            </a:r>
            <a:r>
              <a:rPr lang="en-US" sz="1400" baseline="-25000">
                <a:latin typeface="Times New Roman"/>
                <a:ea typeface="+mn-lt"/>
                <a:cs typeface="Times New Roman"/>
              </a:rPr>
              <a:t>3</a:t>
            </a:r>
            <a:r>
              <a:rPr lang="en-US" sz="1400">
                <a:latin typeface="Times New Roman"/>
                <a:ea typeface="+mn-lt"/>
                <a:cs typeface="Times New Roman"/>
              </a:rPr>
              <a:t> and LuBi</a:t>
            </a:r>
            <a:r>
              <a:rPr lang="en-US" sz="1400" baseline="-25000">
                <a:latin typeface="Times New Roman"/>
                <a:ea typeface="+mn-lt"/>
                <a:cs typeface="Times New Roman"/>
              </a:rPr>
              <a:t>1−x</a:t>
            </a:r>
            <a:r>
              <a:rPr lang="en-US" sz="1400">
                <a:latin typeface="Times New Roman"/>
                <a:ea typeface="+mn-lt"/>
                <a:cs typeface="Times New Roman"/>
              </a:rPr>
              <a:t>Sb</a:t>
            </a:r>
            <a:r>
              <a:rPr lang="en-US" sz="1400" baseline="-25000">
                <a:latin typeface="Times New Roman"/>
                <a:ea typeface="+mn-lt"/>
                <a:cs typeface="Times New Roman"/>
              </a:rPr>
              <a:t>x</a:t>
            </a:r>
            <a:r>
              <a:rPr lang="en-US" sz="1400">
                <a:latin typeface="Times New Roman"/>
                <a:ea typeface="+mn-lt"/>
                <a:cs typeface="Times New Roman"/>
              </a:rPr>
              <a:t>Te</a:t>
            </a:r>
            <a:r>
              <a:rPr lang="en-US" sz="1400" baseline="-25000">
                <a:latin typeface="Times New Roman"/>
                <a:ea typeface="+mn-lt"/>
                <a:cs typeface="Times New Roman"/>
              </a:rPr>
              <a:t>3</a:t>
            </a:r>
            <a:r>
              <a:rPr lang="en-US" sz="1400">
                <a:latin typeface="Times New Roman"/>
                <a:ea typeface="+mn-lt"/>
                <a:cs typeface="Times New Roman"/>
              </a:rPr>
              <a:t> heterostructure</a:t>
            </a:r>
            <a:endParaRPr lang="en-US" sz="1400">
              <a:latin typeface="Times New Roman"/>
              <a:cs typeface="Times New Roman"/>
            </a:endParaRPr>
          </a:p>
        </p:txBody>
      </p:sp>
      <p:sp>
        <p:nvSpPr>
          <p:cNvPr id="27" name="TextBox 26">
            <a:extLst>
              <a:ext uri="{FF2B5EF4-FFF2-40B4-BE49-F238E27FC236}">
                <a16:creationId xmlns:a16="http://schemas.microsoft.com/office/drawing/2014/main" id="{A20BDDE6-5FE3-E038-89AC-6A374A6331FB}"/>
              </a:ext>
            </a:extLst>
          </p:cNvPr>
          <p:cNvSpPr txBox="1"/>
          <p:nvPr/>
        </p:nvSpPr>
        <p:spPr>
          <a:xfrm>
            <a:off x="9250855" y="4077142"/>
            <a:ext cx="274320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dirty="0">
                <a:latin typeface="Times New Roman"/>
                <a:cs typeface="Times New Roman"/>
              </a:rPr>
              <a:t>Elegant theories but experimentally not realized</a:t>
            </a:r>
          </a:p>
        </p:txBody>
      </p:sp>
      <p:cxnSp>
        <p:nvCxnSpPr>
          <p:cNvPr id="28" name="Straight Arrow Connector 27">
            <a:extLst>
              <a:ext uri="{FF2B5EF4-FFF2-40B4-BE49-F238E27FC236}">
                <a16:creationId xmlns:a16="http://schemas.microsoft.com/office/drawing/2014/main" id="{F3B07ECD-F862-61DC-4716-AE6F53560698}"/>
              </a:ext>
            </a:extLst>
          </p:cNvPr>
          <p:cNvCxnSpPr/>
          <p:nvPr/>
        </p:nvCxnSpPr>
        <p:spPr>
          <a:xfrm flipH="1">
            <a:off x="9603009" y="4616649"/>
            <a:ext cx="393229" cy="5192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3FF0400E-F4D6-2221-B8EB-39D0B762AD79}"/>
              </a:ext>
            </a:extLst>
          </p:cNvPr>
          <p:cNvCxnSpPr>
            <a:cxnSpLocks/>
          </p:cNvCxnSpPr>
          <p:nvPr/>
        </p:nvCxnSpPr>
        <p:spPr>
          <a:xfrm flipH="1" flipV="1">
            <a:off x="8389454" y="3706013"/>
            <a:ext cx="891821" cy="5249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6BA246FF-5662-7197-08C8-7DACCF90D425}"/>
              </a:ext>
            </a:extLst>
          </p:cNvPr>
          <p:cNvCxnSpPr>
            <a:cxnSpLocks/>
          </p:cNvCxnSpPr>
          <p:nvPr/>
        </p:nvCxnSpPr>
        <p:spPr>
          <a:xfrm flipH="1" flipV="1">
            <a:off x="9499527" y="2050308"/>
            <a:ext cx="1239896" cy="19172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997688F0-B538-3730-C817-1B497E763413}"/>
              </a:ext>
            </a:extLst>
          </p:cNvPr>
          <p:cNvSpPr txBox="1"/>
          <p:nvPr/>
        </p:nvSpPr>
        <p:spPr>
          <a:xfrm>
            <a:off x="865554" y="123092"/>
            <a:ext cx="348566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solidFill>
                  <a:srgbClr val="0070C0"/>
                </a:solidFill>
                <a:latin typeface="Times New Roman"/>
                <a:cs typeface="Times New Roman"/>
              </a:rPr>
              <a:t>Time Reversal Symmetry Breaking</a:t>
            </a:r>
          </a:p>
        </p:txBody>
      </p:sp>
      <p:sp>
        <p:nvSpPr>
          <p:cNvPr id="31" name="TextBox 30">
            <a:extLst>
              <a:ext uri="{FF2B5EF4-FFF2-40B4-BE49-F238E27FC236}">
                <a16:creationId xmlns:a16="http://schemas.microsoft.com/office/drawing/2014/main" id="{D5996CF5-0616-AA2A-EF90-117747523713}"/>
              </a:ext>
            </a:extLst>
          </p:cNvPr>
          <p:cNvSpPr txBox="1"/>
          <p:nvPr/>
        </p:nvSpPr>
        <p:spPr>
          <a:xfrm>
            <a:off x="6895668" y="250546"/>
            <a:ext cx="3085122"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solidFill>
                  <a:schemeClr val="accent1"/>
                </a:solidFill>
                <a:latin typeface="Times New Roman"/>
                <a:cs typeface="Times New Roman"/>
              </a:rPr>
              <a:t>Inversion Symmetry breaking</a:t>
            </a:r>
          </a:p>
        </p:txBody>
      </p:sp>
    </p:spTree>
    <p:extLst>
      <p:ext uri="{BB962C8B-B14F-4D97-AF65-F5344CB8AC3E}">
        <p14:creationId xmlns:p14="http://schemas.microsoft.com/office/powerpoint/2010/main" val="8960411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D535F-ED6C-7A0E-DD0E-D1E8B2F4B56D}"/>
              </a:ext>
            </a:extLst>
          </p:cNvPr>
          <p:cNvSpPr>
            <a:spLocks noGrp="1"/>
          </p:cNvSpPr>
          <p:nvPr>
            <p:ph type="title"/>
          </p:nvPr>
        </p:nvSpPr>
        <p:spPr>
          <a:xfrm>
            <a:off x="838200" y="365125"/>
            <a:ext cx="10515600" cy="669889"/>
          </a:xfrm>
        </p:spPr>
        <p:txBody>
          <a:bodyPr/>
          <a:lstStyle/>
          <a:p>
            <a:r>
              <a:rPr lang="en-US" sz="3200" b="1" u="sng" dirty="0">
                <a:solidFill>
                  <a:srgbClr val="0070C0"/>
                </a:solidFill>
                <a:latin typeface="Times New Roman"/>
                <a:cs typeface="Times New Roman"/>
              </a:rPr>
              <a:t>Conventional Weyl Fermions in </a:t>
            </a:r>
            <a:r>
              <a:rPr lang="en-US" sz="3200" b="1" u="sng" dirty="0" err="1">
                <a:solidFill>
                  <a:srgbClr val="0070C0"/>
                </a:solidFill>
                <a:latin typeface="Times New Roman"/>
                <a:cs typeface="Times New Roman"/>
              </a:rPr>
              <a:t>TaAs</a:t>
            </a:r>
            <a:r>
              <a:rPr lang="en-US" sz="3200" b="1" u="sng" dirty="0">
                <a:solidFill>
                  <a:srgbClr val="0070C0"/>
                </a:solidFill>
                <a:latin typeface="Times New Roman"/>
                <a:cs typeface="Times New Roman"/>
              </a:rPr>
              <a:t>:</a:t>
            </a:r>
            <a:endParaRPr lang="en-US" sz="3200" dirty="0">
              <a:solidFill>
                <a:srgbClr val="0070C0"/>
              </a:solidFill>
              <a:latin typeface="Times New Roman"/>
              <a:cs typeface="Times New Roman"/>
            </a:endParaRPr>
          </a:p>
        </p:txBody>
      </p:sp>
      <p:sp>
        <p:nvSpPr>
          <p:cNvPr id="3" name="Content Placeholder 2">
            <a:extLst>
              <a:ext uri="{FF2B5EF4-FFF2-40B4-BE49-F238E27FC236}">
                <a16:creationId xmlns:a16="http://schemas.microsoft.com/office/drawing/2014/main" id="{B105E6C5-05F1-C8EE-06E7-6E105ECA4A9A}"/>
              </a:ext>
            </a:extLst>
          </p:cNvPr>
          <p:cNvSpPr>
            <a:spLocks noGrp="1"/>
          </p:cNvSpPr>
          <p:nvPr>
            <p:ph idx="1"/>
          </p:nvPr>
        </p:nvSpPr>
        <p:spPr>
          <a:xfrm>
            <a:off x="634409" y="1161090"/>
            <a:ext cx="10515600" cy="4351338"/>
          </a:xfrm>
        </p:spPr>
        <p:txBody>
          <a:bodyPr vert="horz" lIns="91440" tIns="45720" rIns="91440" bIns="45720" rtlCol="0" anchor="t">
            <a:normAutofit/>
          </a:bodyPr>
          <a:lstStyle/>
          <a:p>
            <a:r>
              <a:rPr lang="en-US" sz="2000" dirty="0">
                <a:latin typeface="Times New Roman"/>
                <a:cs typeface="Times New Roman"/>
              </a:rPr>
              <a:t>Although predicted earlier, experimentally first observed in </a:t>
            </a:r>
            <a:r>
              <a:rPr lang="en-US" sz="2000" dirty="0" err="1">
                <a:latin typeface="Times New Roman"/>
                <a:cs typeface="Times New Roman"/>
              </a:rPr>
              <a:t>TaAs</a:t>
            </a:r>
            <a:r>
              <a:rPr lang="en-US" sz="2000" dirty="0">
                <a:latin typeface="Times New Roman"/>
                <a:cs typeface="Times New Roman"/>
              </a:rPr>
              <a:t>. Total of 24 Weyl points present in the bulk. Projected surface show fermi arcs. </a:t>
            </a:r>
          </a:p>
          <a:p>
            <a:r>
              <a:rPr lang="en-US" sz="2000" dirty="0">
                <a:latin typeface="Times New Roman"/>
                <a:ea typeface="Calibri"/>
                <a:cs typeface="Times New Roman"/>
              </a:rPr>
              <a:t>The Weyl points are </a:t>
            </a:r>
            <a:r>
              <a:rPr lang="en-US" sz="2000" b="1" dirty="0">
                <a:latin typeface="Times New Roman"/>
                <a:ea typeface="Calibri"/>
                <a:cs typeface="Times New Roman"/>
              </a:rPr>
              <a:t>closely located</a:t>
            </a:r>
            <a:r>
              <a:rPr lang="en-US" sz="2000" dirty="0">
                <a:latin typeface="Times New Roman"/>
                <a:ea typeface="Calibri"/>
                <a:cs typeface="Times New Roman"/>
              </a:rPr>
              <a:t> in the bulk and are not necessarily present at high-symmetry points.</a:t>
            </a:r>
            <a:endParaRPr lang="en-US" sz="2000">
              <a:latin typeface="Times New Roman"/>
              <a:ea typeface="Calibri"/>
              <a:cs typeface="Times New Roman"/>
            </a:endParaRPr>
          </a:p>
          <a:p>
            <a:r>
              <a:rPr lang="en-US" sz="2000" dirty="0">
                <a:latin typeface="Times New Roman"/>
                <a:cs typeface="Times New Roman"/>
              </a:rPr>
              <a:t>Significantly small fermi arcs which are difficult to observe. Has topological charge of  ±1.</a:t>
            </a:r>
          </a:p>
          <a:p>
            <a:r>
              <a:rPr lang="en-US" sz="2000" dirty="0">
                <a:latin typeface="Times New Roman"/>
                <a:cs typeface="Times New Roman"/>
              </a:rPr>
              <a:t>Has small topological non-trivial energy window.</a:t>
            </a:r>
          </a:p>
          <a:p>
            <a:endParaRPr lang="en-US">
              <a:latin typeface="Times New Roman"/>
              <a:cs typeface="Times New Roman"/>
            </a:endParaRPr>
          </a:p>
        </p:txBody>
      </p:sp>
      <p:pic>
        <p:nvPicPr>
          <p:cNvPr id="5" name="Picture 5" descr="Diagram&#10;&#10;Description automatically generated">
            <a:extLst>
              <a:ext uri="{FF2B5EF4-FFF2-40B4-BE49-F238E27FC236}">
                <a16:creationId xmlns:a16="http://schemas.microsoft.com/office/drawing/2014/main" id="{22051EB4-706A-ADFF-EAA1-9A8AF807B0FD}"/>
              </a:ext>
            </a:extLst>
          </p:cNvPr>
          <p:cNvPicPr>
            <a:picLocks noChangeAspect="1"/>
          </p:cNvPicPr>
          <p:nvPr/>
        </p:nvPicPr>
        <p:blipFill>
          <a:blip r:embed="rId2"/>
          <a:stretch>
            <a:fillRect/>
          </a:stretch>
        </p:blipFill>
        <p:spPr>
          <a:xfrm>
            <a:off x="690804" y="4002689"/>
            <a:ext cx="2424224" cy="2289440"/>
          </a:xfrm>
          <a:prstGeom prst="rect">
            <a:avLst/>
          </a:prstGeom>
        </p:spPr>
      </p:pic>
      <p:sp>
        <p:nvSpPr>
          <p:cNvPr id="6" name="TextBox 5">
            <a:extLst>
              <a:ext uri="{FF2B5EF4-FFF2-40B4-BE49-F238E27FC236}">
                <a16:creationId xmlns:a16="http://schemas.microsoft.com/office/drawing/2014/main" id="{4A43002A-1F02-9421-3E88-5868FB2300A2}"/>
              </a:ext>
            </a:extLst>
          </p:cNvPr>
          <p:cNvSpPr txBox="1"/>
          <p:nvPr/>
        </p:nvSpPr>
        <p:spPr>
          <a:xfrm>
            <a:off x="548640" y="6543040"/>
            <a:ext cx="242824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cs typeface="Calibri"/>
                <a:hlinkClick r:id="rId3"/>
              </a:rPr>
              <a:t>Shin-Ming Huang et al. 7373 (2015)</a:t>
            </a:r>
            <a:endParaRPr lang="en-US" sz="1200" dirty="0">
              <a:cs typeface="Calibri"/>
            </a:endParaRPr>
          </a:p>
        </p:txBody>
      </p:sp>
    </p:spTree>
    <p:extLst>
      <p:ext uri="{BB962C8B-B14F-4D97-AF65-F5344CB8AC3E}">
        <p14:creationId xmlns:p14="http://schemas.microsoft.com/office/powerpoint/2010/main" val="6109829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6">
            <a:extLst>
              <a:ext uri="{FF2B5EF4-FFF2-40B4-BE49-F238E27FC236}">
                <a16:creationId xmlns:a16="http://schemas.microsoft.com/office/drawing/2014/main" id="{05F4466E-DD10-F1C7-3DF0-F1AFD3859693}"/>
              </a:ext>
            </a:extLst>
          </p:cNvPr>
          <p:cNvSpPr>
            <a:spLocks noGrp="1"/>
          </p:cNvSpPr>
          <p:nvPr>
            <p:ph type="subTitle" idx="1"/>
          </p:nvPr>
        </p:nvSpPr>
        <p:spPr>
          <a:xfrm>
            <a:off x="560295" y="285097"/>
            <a:ext cx="11261910" cy="6440673"/>
          </a:xfrm>
        </p:spPr>
        <p:txBody>
          <a:bodyPr vert="horz" lIns="91440" tIns="45720" rIns="91440" bIns="45720" rtlCol="0" anchor="t">
            <a:normAutofit/>
          </a:bodyPr>
          <a:lstStyle/>
          <a:p>
            <a:r>
              <a:rPr lang="en-US" sz="3200" dirty="0">
                <a:latin typeface="Times New Roman"/>
                <a:cs typeface="Times New Roman"/>
              </a:rPr>
              <a:t>Unconventional Fermions:</a:t>
            </a:r>
            <a:endParaRPr lang="en-US" sz="3200" dirty="0">
              <a:latin typeface="Times New Roman"/>
              <a:ea typeface="Calibri"/>
              <a:cs typeface="Times New Roman"/>
            </a:endParaRPr>
          </a:p>
          <a:p>
            <a:pPr marL="342900" indent="-342900">
              <a:buChar char="•"/>
            </a:pPr>
            <a:endParaRPr lang="en-US">
              <a:latin typeface="Times New Roman"/>
              <a:cs typeface="Times New Roman"/>
            </a:endParaRPr>
          </a:p>
          <a:p>
            <a:pPr marL="342900" indent="-342900" algn="l">
              <a:buChar char="•"/>
            </a:pPr>
            <a:r>
              <a:rPr lang="en-US" dirty="0">
                <a:latin typeface="Times New Roman"/>
                <a:cs typeface="Times New Roman"/>
              </a:rPr>
              <a:t>What is Unconventional Fermion?</a:t>
            </a:r>
          </a:p>
          <a:p>
            <a:pPr marL="342900" indent="-342900" algn="l">
              <a:buChar char="•"/>
            </a:pPr>
            <a:r>
              <a:rPr lang="en-US" dirty="0">
                <a:latin typeface="Times New Roman"/>
                <a:cs typeface="Times New Roman"/>
              </a:rPr>
              <a:t>Where can we find them?</a:t>
            </a:r>
          </a:p>
          <a:p>
            <a:pPr marL="342900" indent="-342900" algn="l">
              <a:buChar char="•"/>
            </a:pPr>
            <a:r>
              <a:rPr lang="en-US" dirty="0">
                <a:latin typeface="Times New Roman"/>
                <a:cs typeface="Times New Roman"/>
              </a:rPr>
              <a:t>Why are these systems interesting?</a:t>
            </a:r>
          </a:p>
          <a:p>
            <a:pPr marL="342900" indent="-342900">
              <a:buChar char="•"/>
            </a:pPr>
            <a:endParaRPr lang="en-US">
              <a:latin typeface="Times New Roman"/>
              <a:cs typeface="Times New Roman"/>
            </a:endParaRPr>
          </a:p>
          <a:p>
            <a:endParaRPr lang="en-US">
              <a:latin typeface="Times New Roman"/>
              <a:cs typeface="Times New Roman"/>
            </a:endParaRPr>
          </a:p>
          <a:p>
            <a:pPr marL="342900" indent="-342900">
              <a:buChar char="•"/>
            </a:pPr>
            <a:endParaRPr lang="en-US">
              <a:latin typeface="Times New Roman"/>
              <a:cs typeface="Times New Roman"/>
            </a:endParaRPr>
          </a:p>
        </p:txBody>
      </p:sp>
    </p:spTree>
    <p:extLst>
      <p:ext uri="{BB962C8B-B14F-4D97-AF65-F5344CB8AC3E}">
        <p14:creationId xmlns:p14="http://schemas.microsoft.com/office/powerpoint/2010/main" val="31835900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Shape, polygon&#10;&#10;Description automatically generated">
            <a:extLst>
              <a:ext uri="{FF2B5EF4-FFF2-40B4-BE49-F238E27FC236}">
                <a16:creationId xmlns:a16="http://schemas.microsoft.com/office/drawing/2014/main" id="{52DDFBA5-34A6-C6CA-BAFF-94AE54AD736C}"/>
              </a:ext>
            </a:extLst>
          </p:cNvPr>
          <p:cNvPicPr>
            <a:picLocks noChangeAspect="1"/>
          </p:cNvPicPr>
          <p:nvPr/>
        </p:nvPicPr>
        <p:blipFill>
          <a:blip r:embed="rId3"/>
          <a:stretch>
            <a:fillRect/>
          </a:stretch>
        </p:blipFill>
        <p:spPr>
          <a:xfrm>
            <a:off x="1229989" y="996614"/>
            <a:ext cx="4973169" cy="5241085"/>
          </a:xfrm>
          <a:prstGeom prst="rect">
            <a:avLst/>
          </a:prstGeom>
        </p:spPr>
      </p:pic>
      <p:sp>
        <p:nvSpPr>
          <p:cNvPr id="4" name="TextBox 3">
            <a:extLst>
              <a:ext uri="{FF2B5EF4-FFF2-40B4-BE49-F238E27FC236}">
                <a16:creationId xmlns:a16="http://schemas.microsoft.com/office/drawing/2014/main" id="{193D54B6-1D7B-331B-2268-A0E1FCE76293}"/>
              </a:ext>
            </a:extLst>
          </p:cNvPr>
          <p:cNvSpPr txBox="1"/>
          <p:nvPr/>
        </p:nvSpPr>
        <p:spPr>
          <a:xfrm>
            <a:off x="1262173" y="349545"/>
            <a:ext cx="5481083"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dirty="0">
                <a:solidFill>
                  <a:schemeClr val="accent5">
                    <a:lumMod val="50000"/>
                  </a:schemeClr>
                </a:solidFill>
                <a:latin typeface="Times New Roman"/>
                <a:cs typeface="Times New Roman"/>
              </a:rPr>
              <a:t>1) What are Unconventional Fermions?</a:t>
            </a:r>
            <a:endParaRPr lang="en-US" sz="2000" b="1" dirty="0">
              <a:solidFill>
                <a:schemeClr val="accent5">
                  <a:lumMod val="50000"/>
                </a:schemeClr>
              </a:solidFill>
              <a:latin typeface="Times New Roman"/>
              <a:ea typeface="Calibri"/>
              <a:cs typeface="Times New Roman"/>
            </a:endParaRPr>
          </a:p>
        </p:txBody>
      </p:sp>
      <p:sp>
        <p:nvSpPr>
          <p:cNvPr id="7" name="TextBox 6">
            <a:extLst>
              <a:ext uri="{FF2B5EF4-FFF2-40B4-BE49-F238E27FC236}">
                <a16:creationId xmlns:a16="http://schemas.microsoft.com/office/drawing/2014/main" id="{380327CD-245B-5B4C-0A20-4A8248F52EDE}"/>
              </a:ext>
            </a:extLst>
          </p:cNvPr>
          <p:cNvSpPr txBox="1"/>
          <p:nvPr/>
        </p:nvSpPr>
        <p:spPr>
          <a:xfrm>
            <a:off x="6935087" y="998574"/>
            <a:ext cx="4860849" cy="286232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latin typeface="Times New Roman"/>
                <a:ea typeface="Calibri"/>
                <a:cs typeface="Times New Roman"/>
              </a:rPr>
              <a:t>Protected  by crystal symmetries(usually non- </a:t>
            </a:r>
            <a:r>
              <a:rPr lang="en-US" dirty="0" err="1">
                <a:latin typeface="Times New Roman"/>
                <a:ea typeface="Calibri"/>
                <a:cs typeface="Times New Roman"/>
              </a:rPr>
              <a:t>symmorphic</a:t>
            </a:r>
            <a:r>
              <a:rPr lang="en-US" dirty="0">
                <a:latin typeface="Times New Roman"/>
                <a:ea typeface="Calibri"/>
                <a:cs typeface="Times New Roman"/>
              </a:rPr>
              <a:t> symmetries)</a:t>
            </a:r>
            <a:endParaRPr lang="en-US" dirty="0">
              <a:latin typeface="Times New Roman"/>
              <a:cs typeface="Times New Roman"/>
            </a:endParaRPr>
          </a:p>
          <a:p>
            <a:pPr marL="285750" indent="-285750">
              <a:buFont typeface="Arial"/>
              <a:buChar char="•"/>
            </a:pPr>
            <a:r>
              <a:rPr lang="en-US" dirty="0">
                <a:latin typeface="Times New Roman"/>
                <a:cs typeface="Times New Roman"/>
              </a:rPr>
              <a:t>No high energy counterparts</a:t>
            </a:r>
            <a:endParaRPr lang="en-US" dirty="0">
              <a:latin typeface="Times New Roman"/>
              <a:ea typeface="Calibri"/>
              <a:cs typeface="Times New Roman"/>
            </a:endParaRPr>
          </a:p>
          <a:p>
            <a:pPr marL="285750" indent="-285750">
              <a:buFont typeface="Arial"/>
              <a:buChar char="•"/>
            </a:pPr>
            <a:r>
              <a:rPr lang="en-US" dirty="0">
                <a:latin typeface="Times New Roman"/>
                <a:ea typeface="Calibri"/>
                <a:cs typeface="Times New Roman"/>
              </a:rPr>
              <a:t>Degeneracy more than 2.</a:t>
            </a:r>
          </a:p>
          <a:p>
            <a:pPr marL="285750" indent="-285750">
              <a:buFont typeface="Arial"/>
              <a:buChar char="•"/>
            </a:pPr>
            <a:r>
              <a:rPr lang="en-US" dirty="0">
                <a:latin typeface="Times New Roman"/>
                <a:ea typeface="Calibri"/>
                <a:cs typeface="Times New Roman"/>
              </a:rPr>
              <a:t>Can be described by                             denotes the momentum deviation from crossing point </a:t>
            </a:r>
            <a:r>
              <a:rPr lang="en-US" b="1" dirty="0">
                <a:latin typeface="Times New Roman"/>
                <a:ea typeface="Calibri"/>
                <a:cs typeface="Times New Roman"/>
              </a:rPr>
              <a:t>k' and S </a:t>
            </a:r>
            <a:r>
              <a:rPr lang="en-US" dirty="0">
                <a:latin typeface="Times New Roman"/>
                <a:ea typeface="Calibri"/>
                <a:cs typeface="Times New Roman"/>
              </a:rPr>
              <a:t>is the matrices for pseudospin DOF</a:t>
            </a:r>
          </a:p>
          <a:p>
            <a:endParaRPr lang="en-US" b="1" dirty="0">
              <a:latin typeface="Times New Roman"/>
              <a:ea typeface="Calibri"/>
              <a:cs typeface="Times New Roman"/>
            </a:endParaRPr>
          </a:p>
          <a:p>
            <a:pPr marL="285750" indent="-285750">
              <a:buFont typeface="Arial"/>
              <a:buChar char="•"/>
            </a:pPr>
            <a:endParaRPr lang="en-US">
              <a:latin typeface="Times New Roman"/>
              <a:ea typeface="Calibri"/>
              <a:cs typeface="Times New Roman"/>
            </a:endParaRPr>
          </a:p>
          <a:p>
            <a:endParaRPr lang="en-US" dirty="0">
              <a:latin typeface="Times New Roman"/>
              <a:ea typeface="Calibri"/>
              <a:cs typeface="Times New Roman"/>
            </a:endParaRPr>
          </a:p>
        </p:txBody>
      </p:sp>
      <p:pic>
        <p:nvPicPr>
          <p:cNvPr id="8" name="Picture 8">
            <a:extLst>
              <a:ext uri="{FF2B5EF4-FFF2-40B4-BE49-F238E27FC236}">
                <a16:creationId xmlns:a16="http://schemas.microsoft.com/office/drawing/2014/main" id="{4D001D84-1DD0-1D6B-D458-F9D8F87295DD}"/>
              </a:ext>
            </a:extLst>
          </p:cNvPr>
          <p:cNvPicPr>
            <a:picLocks noChangeAspect="1"/>
          </p:cNvPicPr>
          <p:nvPr/>
        </p:nvPicPr>
        <p:blipFill>
          <a:blip r:embed="rId4"/>
          <a:stretch>
            <a:fillRect/>
          </a:stretch>
        </p:blipFill>
        <p:spPr>
          <a:xfrm>
            <a:off x="9218871" y="2096829"/>
            <a:ext cx="1427422" cy="342900"/>
          </a:xfrm>
          <a:prstGeom prst="rect">
            <a:avLst/>
          </a:prstGeom>
        </p:spPr>
      </p:pic>
      <p:sp>
        <p:nvSpPr>
          <p:cNvPr id="9" name="TextBox 8">
            <a:extLst>
              <a:ext uri="{FF2B5EF4-FFF2-40B4-BE49-F238E27FC236}">
                <a16:creationId xmlns:a16="http://schemas.microsoft.com/office/drawing/2014/main" id="{F052B26F-4804-2214-1261-50FC1078FEF1}"/>
              </a:ext>
            </a:extLst>
          </p:cNvPr>
          <p:cNvSpPr txBox="1"/>
          <p:nvPr/>
        </p:nvSpPr>
        <p:spPr>
          <a:xfrm>
            <a:off x="6496494" y="4068726"/>
            <a:ext cx="4612757"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solidFill>
                  <a:schemeClr val="accent1">
                    <a:lumMod val="50000"/>
                  </a:schemeClr>
                </a:solidFill>
                <a:latin typeface="Times New Roman"/>
                <a:ea typeface="Calibri"/>
                <a:cs typeface="Times New Roman"/>
              </a:rPr>
              <a:t>2)Where can we find them?</a:t>
            </a:r>
          </a:p>
          <a:p>
            <a:r>
              <a:rPr lang="en-US" dirty="0">
                <a:latin typeface="Times New Roman"/>
                <a:ea typeface="Calibri"/>
                <a:cs typeface="Times New Roman"/>
              </a:rPr>
              <a:t>Theoretical prediction: </a:t>
            </a:r>
            <a:endParaRPr lang="en-US" b="1" dirty="0">
              <a:latin typeface="Times New Roman"/>
              <a:ea typeface="Calibri"/>
              <a:cs typeface="Times New Roman"/>
            </a:endParaRPr>
          </a:p>
          <a:p>
            <a:r>
              <a:rPr lang="en-US" dirty="0">
                <a:latin typeface="Times New Roman"/>
                <a:ea typeface="Calibri"/>
                <a:cs typeface="Times New Roman"/>
              </a:rPr>
              <a:t>SG 198,199,205,206,212,213,214 etc.</a:t>
            </a:r>
          </a:p>
          <a:p>
            <a:r>
              <a:rPr lang="en-US" dirty="0">
                <a:latin typeface="Times New Roman"/>
                <a:ea typeface="Calibri"/>
                <a:cs typeface="Times New Roman"/>
              </a:rPr>
              <a:t>Experimentally verified systems: </a:t>
            </a:r>
            <a:r>
              <a:rPr lang="en-US" b="1" dirty="0" err="1">
                <a:latin typeface="Times New Roman"/>
                <a:ea typeface="Calibri"/>
                <a:cs typeface="Times New Roman"/>
              </a:rPr>
              <a:t>AlPt</a:t>
            </a:r>
            <a:r>
              <a:rPr lang="en-US" b="1" dirty="0">
                <a:latin typeface="Times New Roman"/>
                <a:ea typeface="Calibri"/>
                <a:cs typeface="Times New Roman"/>
              </a:rPr>
              <a:t> , </a:t>
            </a:r>
            <a:r>
              <a:rPr lang="en-US" b="1" dirty="0" err="1">
                <a:latin typeface="Times New Roman"/>
                <a:ea typeface="Calibri"/>
                <a:cs typeface="Times New Roman"/>
              </a:rPr>
              <a:t>PtGa</a:t>
            </a:r>
            <a:r>
              <a:rPr lang="en-US" b="1" dirty="0">
                <a:latin typeface="Times New Roman"/>
                <a:ea typeface="Calibri"/>
                <a:cs typeface="Times New Roman"/>
              </a:rPr>
              <a:t>, </a:t>
            </a:r>
            <a:r>
              <a:rPr lang="en-US" b="1" dirty="0" err="1">
                <a:latin typeface="Times New Roman"/>
                <a:ea typeface="Calibri"/>
                <a:cs typeface="Times New Roman"/>
              </a:rPr>
              <a:t>PdGa</a:t>
            </a:r>
            <a:r>
              <a:rPr lang="en-US" b="1" dirty="0">
                <a:latin typeface="Times New Roman"/>
                <a:ea typeface="Calibri"/>
                <a:cs typeface="Times New Roman"/>
              </a:rPr>
              <a:t>, </a:t>
            </a:r>
            <a:r>
              <a:rPr lang="en-US" b="1" dirty="0" err="1">
                <a:solidFill>
                  <a:schemeClr val="accent2"/>
                </a:solidFill>
                <a:latin typeface="Times New Roman"/>
                <a:ea typeface="Calibri"/>
                <a:cs typeface="Times New Roman"/>
              </a:rPr>
              <a:t>CoSi</a:t>
            </a:r>
            <a:r>
              <a:rPr lang="en-US" b="1" dirty="0">
                <a:solidFill>
                  <a:schemeClr val="accent2"/>
                </a:solidFill>
                <a:latin typeface="Times New Roman"/>
                <a:ea typeface="Calibri"/>
                <a:cs typeface="Times New Roman"/>
              </a:rPr>
              <a:t>, </a:t>
            </a:r>
            <a:r>
              <a:rPr lang="en-US" b="1" dirty="0" err="1">
                <a:solidFill>
                  <a:schemeClr val="accent2"/>
                </a:solidFill>
                <a:latin typeface="Times New Roman"/>
                <a:ea typeface="Calibri"/>
                <a:cs typeface="Times New Roman"/>
              </a:rPr>
              <a:t>RhSi</a:t>
            </a:r>
            <a:r>
              <a:rPr lang="en-US" b="1" dirty="0">
                <a:latin typeface="Times New Roman"/>
                <a:ea typeface="Calibri"/>
                <a:cs typeface="Times New Roman"/>
              </a:rPr>
              <a:t>  etc.</a:t>
            </a:r>
            <a:endParaRPr lang="en-US" dirty="0">
              <a:latin typeface="Times New Roman"/>
              <a:ea typeface="Calibri"/>
              <a:cs typeface="Times New Roman"/>
            </a:endParaRPr>
          </a:p>
        </p:txBody>
      </p:sp>
      <p:sp>
        <p:nvSpPr>
          <p:cNvPr id="11" name="TextBox 10">
            <a:extLst>
              <a:ext uri="{FF2B5EF4-FFF2-40B4-BE49-F238E27FC236}">
                <a16:creationId xmlns:a16="http://schemas.microsoft.com/office/drawing/2014/main" id="{0C2AACCE-C50B-2103-D1FB-066B095192AE}"/>
              </a:ext>
            </a:extLst>
          </p:cNvPr>
          <p:cNvSpPr txBox="1"/>
          <p:nvPr/>
        </p:nvSpPr>
        <p:spPr>
          <a:xfrm>
            <a:off x="7515447" y="5734494"/>
            <a:ext cx="4045688"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dirty="0">
                <a:ea typeface="Calibri"/>
                <a:cs typeface="Calibri"/>
                <a:hlinkClick r:id="rId5"/>
              </a:rPr>
              <a:t> Bradlyn et al. science.aaf5037(2016)</a:t>
            </a:r>
            <a:r>
              <a:rPr lang="en-US" sz="1400" dirty="0">
                <a:ea typeface="Calibri"/>
                <a:cs typeface="Calibri"/>
              </a:rPr>
              <a:t> </a:t>
            </a:r>
          </a:p>
        </p:txBody>
      </p:sp>
      <p:sp>
        <p:nvSpPr>
          <p:cNvPr id="12" name="TextBox 11">
            <a:extLst>
              <a:ext uri="{FF2B5EF4-FFF2-40B4-BE49-F238E27FC236}">
                <a16:creationId xmlns:a16="http://schemas.microsoft.com/office/drawing/2014/main" id="{863F7FAD-54AB-177D-B85E-4D50F0D3371E}"/>
              </a:ext>
            </a:extLst>
          </p:cNvPr>
          <p:cNvSpPr txBox="1"/>
          <p:nvPr/>
        </p:nvSpPr>
        <p:spPr>
          <a:xfrm>
            <a:off x="2473842" y="6301563"/>
            <a:ext cx="4967176"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dirty="0">
                <a:ea typeface="Calibri"/>
                <a:cs typeface="Calibri"/>
                <a:hlinkClick r:id="rId6"/>
              </a:rPr>
              <a:t>Tang et al. Phys. Rev. Lett. 119.20 (Nov. 17, 2017) </a:t>
            </a:r>
            <a:endParaRPr lang="en-US" dirty="0">
              <a:ea typeface="Calibri"/>
              <a:cs typeface="Calibri"/>
            </a:endParaRPr>
          </a:p>
        </p:txBody>
      </p:sp>
    </p:spTree>
    <p:extLst>
      <p:ext uri="{BB962C8B-B14F-4D97-AF65-F5344CB8AC3E}">
        <p14:creationId xmlns:p14="http://schemas.microsoft.com/office/powerpoint/2010/main" val="19051816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7" descr="A picture containing text, device&#10;&#10;Description automatically generated">
            <a:extLst>
              <a:ext uri="{FF2B5EF4-FFF2-40B4-BE49-F238E27FC236}">
                <a16:creationId xmlns:a16="http://schemas.microsoft.com/office/drawing/2014/main" id="{35AD5EF4-E04D-31C4-83D0-FC97EB506C75}"/>
              </a:ext>
            </a:extLst>
          </p:cNvPr>
          <p:cNvPicPr>
            <a:picLocks noGrp="1" noChangeAspect="1"/>
          </p:cNvPicPr>
          <p:nvPr>
            <p:ph idx="1"/>
          </p:nvPr>
        </p:nvPicPr>
        <p:blipFill>
          <a:blip r:embed="rId2"/>
          <a:stretch>
            <a:fillRect/>
          </a:stretch>
        </p:blipFill>
        <p:spPr>
          <a:xfrm>
            <a:off x="1446999" y="1718518"/>
            <a:ext cx="5862225" cy="3554678"/>
          </a:xfrm>
        </p:spPr>
      </p:pic>
      <p:sp>
        <p:nvSpPr>
          <p:cNvPr id="2" name="TextBox 1">
            <a:extLst>
              <a:ext uri="{FF2B5EF4-FFF2-40B4-BE49-F238E27FC236}">
                <a16:creationId xmlns:a16="http://schemas.microsoft.com/office/drawing/2014/main" id="{2822970B-1B9F-FA57-8774-F9CA42F62F8A}"/>
              </a:ext>
            </a:extLst>
          </p:cNvPr>
          <p:cNvSpPr txBox="1"/>
          <p:nvPr/>
        </p:nvSpPr>
        <p:spPr>
          <a:xfrm>
            <a:off x="1543948" y="399584"/>
            <a:ext cx="8253045"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b="1" u="sng" dirty="0">
                <a:solidFill>
                  <a:srgbClr val="0070C0"/>
                </a:solidFill>
                <a:latin typeface="Times New Roman"/>
                <a:cs typeface="Times New Roman"/>
              </a:rPr>
              <a:t>Our System: Transition Metal </a:t>
            </a:r>
            <a:r>
              <a:rPr lang="en-US" sz="3600" b="1" u="sng" err="1">
                <a:solidFill>
                  <a:srgbClr val="0070C0"/>
                </a:solidFill>
                <a:latin typeface="Times New Roman"/>
                <a:cs typeface="Times New Roman"/>
              </a:rPr>
              <a:t>Silicides</a:t>
            </a:r>
            <a:endParaRPr lang="en-US" sz="3600" err="1">
              <a:solidFill>
                <a:srgbClr val="0070C0"/>
              </a:solidFill>
              <a:latin typeface="Times New Roman"/>
              <a:ea typeface="Calibri"/>
              <a:cs typeface="Times New Roman"/>
            </a:endParaRPr>
          </a:p>
        </p:txBody>
      </p:sp>
      <p:pic>
        <p:nvPicPr>
          <p:cNvPr id="3" name="Picture 3" descr="Chart, radar chart&#10;&#10;Description automatically generated">
            <a:extLst>
              <a:ext uri="{FF2B5EF4-FFF2-40B4-BE49-F238E27FC236}">
                <a16:creationId xmlns:a16="http://schemas.microsoft.com/office/drawing/2014/main" id="{B4D60BA2-E0E8-7343-849E-5611F787C0DB}"/>
              </a:ext>
            </a:extLst>
          </p:cNvPr>
          <p:cNvPicPr>
            <a:picLocks noChangeAspect="1"/>
          </p:cNvPicPr>
          <p:nvPr/>
        </p:nvPicPr>
        <p:blipFill>
          <a:blip r:embed="rId3"/>
          <a:stretch>
            <a:fillRect/>
          </a:stretch>
        </p:blipFill>
        <p:spPr>
          <a:xfrm>
            <a:off x="8135679" y="1975801"/>
            <a:ext cx="2743200" cy="2339325"/>
          </a:xfrm>
          <a:prstGeom prst="rect">
            <a:avLst/>
          </a:prstGeom>
        </p:spPr>
      </p:pic>
      <p:sp>
        <p:nvSpPr>
          <p:cNvPr id="4" name="TextBox 3">
            <a:extLst>
              <a:ext uri="{FF2B5EF4-FFF2-40B4-BE49-F238E27FC236}">
                <a16:creationId xmlns:a16="http://schemas.microsoft.com/office/drawing/2014/main" id="{1D2DF2AC-073A-05CD-DAD6-A806C6190B2A}"/>
              </a:ext>
            </a:extLst>
          </p:cNvPr>
          <p:cNvSpPr txBox="1"/>
          <p:nvPr/>
        </p:nvSpPr>
        <p:spPr>
          <a:xfrm>
            <a:off x="8809074" y="4449726"/>
            <a:ext cx="151159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Calibri"/>
                <a:cs typeface="Calibri"/>
              </a:rPr>
              <a:t>Brillouin zone</a:t>
            </a:r>
          </a:p>
        </p:txBody>
      </p:sp>
    </p:spTree>
    <p:extLst>
      <p:ext uri="{BB962C8B-B14F-4D97-AF65-F5344CB8AC3E}">
        <p14:creationId xmlns:p14="http://schemas.microsoft.com/office/powerpoint/2010/main" val="1116609546"/>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Circuit</Template>
  <Application>Microsoft Office PowerPoint</Application>
  <PresentationFormat>Widescreen</PresentationFormat>
  <Slides>29</Slides>
  <Notes>1</Notes>
  <HiddenSlides>0</HiddenSlides>
  <ScaleCrop>false</ScaleCrop>
  <HeadingPairs>
    <vt:vector size="4" baseType="variant">
      <vt:variant>
        <vt:lpstr>Theme</vt:lpstr>
      </vt:variant>
      <vt:variant>
        <vt:i4>1</vt:i4>
      </vt:variant>
      <vt:variant>
        <vt:lpstr>Slide Titles</vt:lpstr>
      </vt:variant>
      <vt:variant>
        <vt:i4>29</vt:i4>
      </vt:variant>
    </vt:vector>
  </HeadingPairs>
  <TitlesOfParts>
    <vt:vector size="30" baseType="lpstr">
      <vt:lpstr>Office Theme</vt:lpstr>
      <vt:lpstr>PowerPoint Presentation</vt:lpstr>
      <vt:lpstr>PowerPoint Presentation</vt:lpstr>
      <vt:lpstr>Conventional Fermions:</vt:lpstr>
      <vt:lpstr>The interplay between the topological phases of matter</vt:lpstr>
      <vt:lpstr>PowerPoint Presentation</vt:lpstr>
      <vt:lpstr>Conventional Weyl Fermions in TaAs:</vt:lpstr>
      <vt:lpstr>PowerPoint Presentation</vt:lpstr>
      <vt:lpstr>PowerPoint Presentation</vt:lpstr>
      <vt:lpstr>PowerPoint Presentation</vt:lpstr>
      <vt:lpstr>METHODOLOGY:</vt:lpstr>
      <vt:lpstr>Band Structures without SOC:</vt:lpstr>
      <vt:lpstr>Band Structures with SOC</vt:lpstr>
      <vt:lpstr>Partial Density of States:</vt:lpstr>
      <vt:lpstr>PowerPoint Presentation</vt:lpstr>
      <vt:lpstr>Surface States and Fermi arcs (CoSi-with SOC):</vt:lpstr>
      <vt:lpstr>Surface States and Fermi arcs(RhSi-with SOC):</vt:lpstr>
      <vt:lpstr>Why are these systems interesting?</vt:lpstr>
      <vt:lpstr>Future directions:</vt:lpstr>
      <vt:lpstr>PowerPoint Presentation</vt:lpstr>
      <vt:lpstr>PowerPoint Presentation</vt:lpstr>
      <vt:lpstr>PowerPoint Presentation</vt:lpstr>
      <vt:lpstr>Relevant Papers:</vt:lpstr>
      <vt:lpstr>PowerPoint Presentation</vt:lpstr>
      <vt:lpstr>Calculations Done:</vt:lpstr>
      <vt:lpstr>The Basic Problem:</vt:lpstr>
      <vt:lpstr>Brief intro of the WSM:</vt:lpstr>
      <vt:lpstr>PowerPoint Presentation</vt:lpstr>
      <vt:lpstr>PowerPoint Presentation</vt:lpstr>
      <vt:lpstr>The Weyl Semimetal:</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revision>1158</cp:revision>
  <dcterms:created xsi:type="dcterms:W3CDTF">2022-04-25T13:18:16Z</dcterms:created>
  <dcterms:modified xsi:type="dcterms:W3CDTF">2023-08-18T02:45:01Z</dcterms:modified>
</cp:coreProperties>
</file>